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256" r:id="rId5"/>
    <p:sldId id="288" r:id="rId6"/>
    <p:sldId id="257" r:id="rId7"/>
    <p:sldId id="260" r:id="rId8"/>
    <p:sldId id="258" r:id="rId9"/>
    <p:sldId id="261" r:id="rId10"/>
    <p:sldId id="283" r:id="rId11"/>
    <p:sldId id="264" r:id="rId12"/>
    <p:sldId id="266" r:id="rId13"/>
    <p:sldId id="284" r:id="rId14"/>
    <p:sldId id="285" r:id="rId15"/>
    <p:sldId id="286" r:id="rId16"/>
    <p:sldId id="287" r:id="rId17"/>
    <p:sldId id="267" r:id="rId18"/>
    <p:sldId id="26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1DCF7"/>
    <a:srgbClr val="40B9C8"/>
    <a:srgbClr val="003352"/>
    <a:srgbClr val="299CAB"/>
    <a:srgbClr val="06405E"/>
    <a:srgbClr val="4A4C4D"/>
    <a:srgbClr val="103350"/>
    <a:srgbClr val="0C4360"/>
    <a:srgbClr val="1B6872"/>
    <a:srgbClr val="63B7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55" autoAdjust="0"/>
    <p:restoredTop sz="94660"/>
  </p:normalViewPr>
  <p:slideViewPr>
    <p:cSldViewPr snapToGrid="0">
      <p:cViewPr>
        <p:scale>
          <a:sx n="90" d="100"/>
          <a:sy n="90" d="100"/>
        </p:scale>
        <p:origin x="465" y="45"/>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3/4/2025</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3/4/2025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7"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7.png"/><Relationship Id="rId1" Type="http://schemas.openxmlformats.org/officeDocument/2006/relationships/slideLayout" Target="../slideLayouts/slideLayout7.xml"/><Relationship Id="rId6" Type="http://schemas.microsoft.com/office/2007/relationships/hdphoto" Target="../media/hdphoto3.wdp"/><Relationship Id="rId5" Type="http://schemas.openxmlformats.org/officeDocument/2006/relationships/image" Target="../media/image7.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Layout" Target="../slideLayouts/slideLayout7.xml"/><Relationship Id="rId4" Type="http://schemas.microsoft.com/office/2007/relationships/hdphoto" Target="../media/hdphoto3.wdp"/></Relationships>
</file>

<file path=ppt/slides/_rels/slide13.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hdphoto" Target="../media/hdphoto3.wdp"/><Relationship Id="rId7" Type="http://schemas.openxmlformats.org/officeDocument/2006/relationships/image" Target="../media/image23.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3.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 Id="rId5" Type="http://schemas.openxmlformats.org/officeDocument/2006/relationships/image" Target="../media/image8.png"/><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Layout" Target="../slideLayouts/slideLayout9.xml"/><Relationship Id="rId5" Type="http://schemas.openxmlformats.org/officeDocument/2006/relationships/image" Target="../media/image8.png"/><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12.xml"/><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12.png"/><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 Id="rId5" Type="http://schemas.microsoft.com/office/2007/relationships/hdphoto" Target="../media/hdphoto3.wdp"/><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2296923" y="1620444"/>
            <a:ext cx="9082169" cy="1313241"/>
          </a:xfrm>
        </p:spPr>
        <p:txBody>
          <a:bodyPr/>
          <a:lstStyle/>
          <a:p>
            <a:pPr algn="ctr"/>
            <a:r>
              <a:rPr lang="en-US" dirty="0"/>
              <a:t>Phishing 101</a:t>
            </a:r>
            <a:endParaRPr lang="en-US" sz="3800" b="0" dirty="0"/>
          </a:p>
        </p:txBody>
      </p:sp>
      <p:sp>
        <p:nvSpPr>
          <p:cNvPr id="3" name="Subtitle 2">
            <a:extLst>
              <a:ext uri="{FF2B5EF4-FFF2-40B4-BE49-F238E27FC236}">
                <a16:creationId xmlns:a16="http://schemas.microsoft.com/office/drawing/2014/main" id="{0D537F64-4C96-4AA8-BB21-E8053A3186DD}"/>
              </a:ext>
            </a:extLst>
          </p:cNvPr>
          <p:cNvSpPr>
            <a:spLocks noGrp="1"/>
          </p:cNvSpPr>
          <p:nvPr>
            <p:ph type="subTitle" idx="1"/>
          </p:nvPr>
        </p:nvSpPr>
        <p:spPr>
          <a:xfrm>
            <a:off x="3299279" y="4677856"/>
            <a:ext cx="7077456" cy="868680"/>
          </a:xfrm>
        </p:spPr>
        <p:txBody>
          <a:bodyPr/>
          <a:lstStyle/>
          <a:p>
            <a:pPr marL="0" indent="0" algn="ctr">
              <a:buNone/>
            </a:pPr>
            <a:r>
              <a:rPr lang="en-US" dirty="0"/>
              <a:t>By – Akshat Verma</a:t>
            </a:r>
          </a:p>
        </p:txBody>
      </p:sp>
      <p:sp>
        <p:nvSpPr>
          <p:cNvPr id="6" name="TextBox 5">
            <a:extLst>
              <a:ext uri="{FF2B5EF4-FFF2-40B4-BE49-F238E27FC236}">
                <a16:creationId xmlns:a16="http://schemas.microsoft.com/office/drawing/2014/main" id="{118AE65E-185C-239B-A07C-E26A81802E1E}"/>
              </a:ext>
            </a:extLst>
          </p:cNvPr>
          <p:cNvSpPr txBox="1"/>
          <p:nvPr/>
        </p:nvSpPr>
        <p:spPr>
          <a:xfrm>
            <a:off x="2344810" y="3129085"/>
            <a:ext cx="9272831" cy="1261884"/>
          </a:xfrm>
          <a:prstGeom prst="rect">
            <a:avLst/>
          </a:prstGeom>
          <a:noFill/>
        </p:spPr>
        <p:txBody>
          <a:bodyPr wrap="square" rtlCol="0">
            <a:spAutoFit/>
          </a:bodyPr>
          <a:lstStyle/>
          <a:p>
            <a:pPr algn="ctr"/>
            <a:r>
              <a:rPr kumimoji="0" lang="en-US" sz="3800" b="0" i="0" u="none" strike="noStrike" kern="1200" cap="none" spc="0" normalizeH="0" baseline="0" noProof="0" dirty="0">
                <a:ln>
                  <a:noFill/>
                </a:ln>
                <a:solidFill>
                  <a:srgbClr val="47C3D3"/>
                </a:solidFill>
                <a:effectLst/>
                <a:uLnTx/>
                <a:uFillTx/>
                <a:latin typeface="Trebuchet MS"/>
                <a:ea typeface="Tahoma" panose="020B0604030504040204" pitchFamily="34" charset="0"/>
                <a:cs typeface="Tahoma" panose="020B0604030504040204" pitchFamily="34" charset="0"/>
              </a:rPr>
              <a:t>Objective - Understanding and Guarding against Phishing Attacks</a:t>
            </a:r>
            <a:endParaRPr lang="en-AE" dirty="0"/>
          </a:p>
        </p:txBody>
      </p:sp>
      <p:pic>
        <p:nvPicPr>
          <p:cNvPr id="8" name="Picture 7">
            <a:extLst>
              <a:ext uri="{FF2B5EF4-FFF2-40B4-BE49-F238E27FC236}">
                <a16:creationId xmlns:a16="http://schemas.microsoft.com/office/drawing/2014/main" id="{2864F724-D3AD-C3A7-93BC-4BC2B16FAEC5}"/>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Photocopy/>
                    </a14:imgEffect>
                  </a14:imgLayer>
                </a14:imgProps>
              </a:ext>
            </a:extLst>
          </a:blip>
          <a:srcRect l="16571"/>
          <a:stretch/>
        </p:blipFill>
        <p:spPr>
          <a:xfrm rot="10800000">
            <a:off x="8917037" y="14064"/>
            <a:ext cx="3274963" cy="2616949"/>
          </a:xfrm>
          <a:prstGeom prst="rect">
            <a:avLst/>
          </a:prstGeom>
        </p:spPr>
      </p:pic>
      <p:pic>
        <p:nvPicPr>
          <p:cNvPr id="10" name="Picture 9">
            <a:extLst>
              <a:ext uri="{FF2B5EF4-FFF2-40B4-BE49-F238E27FC236}">
                <a16:creationId xmlns:a16="http://schemas.microsoft.com/office/drawing/2014/main" id="{69AABAFD-0DCF-9250-435F-63F59A563B59}"/>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Photocopy/>
                    </a14:imgEffect>
                    <a14:imgEffect>
                      <a14:brightnessContrast contrast="-40000"/>
                    </a14:imgEffect>
                  </a14:imgLayer>
                </a14:imgProps>
              </a:ext>
            </a:extLst>
          </a:blip>
          <a:srcRect t="9343" r="2578" b="12185"/>
          <a:stretch/>
        </p:blipFill>
        <p:spPr>
          <a:xfrm flipH="1">
            <a:off x="958077" y="4677856"/>
            <a:ext cx="4236101" cy="1921248"/>
          </a:xfrm>
          <a:prstGeom prst="rect">
            <a:avLst/>
          </a:prstGeom>
        </p:spPr>
      </p:pic>
    </p:spTree>
    <p:extLst>
      <p:ext uri="{BB962C8B-B14F-4D97-AF65-F5344CB8AC3E}">
        <p14:creationId xmlns:p14="http://schemas.microsoft.com/office/powerpoint/2010/main" val="3946934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01323FB-427E-4A8D-B473-AB0657D8D23B}"/>
              </a:ext>
            </a:extLst>
          </p:cNvPr>
          <p:cNvSpPr>
            <a:spLocks noGrp="1"/>
          </p:cNvSpPr>
          <p:nvPr>
            <p:ph type="title"/>
          </p:nvPr>
        </p:nvSpPr>
        <p:spPr>
          <a:xfrm>
            <a:off x="222605" y="491554"/>
            <a:ext cx="11214100" cy="701731"/>
          </a:xfrm>
        </p:spPr>
        <p:txBody>
          <a:bodyPr/>
          <a:lstStyle/>
          <a:p>
            <a:r>
              <a:rPr lang="en-US" sz="4400" dirty="0">
                <a:effectLst>
                  <a:outerShdw blurRad="63500" sx="102000" sy="102000" algn="ctr" rotWithShape="0">
                    <a:prstClr val="black">
                      <a:alpha val="40000"/>
                    </a:prstClr>
                  </a:outerShdw>
                </a:effectLst>
              </a:rPr>
              <a:t>Social Engineering Tactics</a:t>
            </a:r>
          </a:p>
        </p:txBody>
      </p:sp>
      <p:sp>
        <p:nvSpPr>
          <p:cNvPr id="2" name="Slide Number Placeholder 1">
            <a:extLst>
              <a:ext uri="{FF2B5EF4-FFF2-40B4-BE49-F238E27FC236}">
                <a16:creationId xmlns:a16="http://schemas.microsoft.com/office/drawing/2014/main" id="{E4398C1C-6656-4A73-A680-62A81CDC27FD}"/>
              </a:ext>
            </a:extLst>
          </p:cNvPr>
          <p:cNvSpPr>
            <a:spLocks noGrp="1"/>
          </p:cNvSpPr>
          <p:nvPr>
            <p:ph type="sldNum" sz="quarter" idx="12"/>
          </p:nvPr>
        </p:nvSpPr>
        <p:spPr/>
        <p:txBody>
          <a:bodyPr/>
          <a:lstStyle/>
          <a:p>
            <a:fld id="{C263D6C4-4840-40CC-AC84-17E24B3B7BDE}" type="slidenum">
              <a:rPr lang="en-US" smtClean="0"/>
              <a:pPr/>
              <a:t>10</a:t>
            </a:fld>
            <a:endParaRPr lang="en-US" dirty="0"/>
          </a:p>
        </p:txBody>
      </p:sp>
      <p:sp>
        <p:nvSpPr>
          <p:cNvPr id="3" name="Rectangle: Rounded Corners 2">
            <a:extLst>
              <a:ext uri="{FF2B5EF4-FFF2-40B4-BE49-F238E27FC236}">
                <a16:creationId xmlns:a16="http://schemas.microsoft.com/office/drawing/2014/main" id="{48482781-2D42-310B-C37A-BB6F2941CBD3}"/>
              </a:ext>
            </a:extLst>
          </p:cNvPr>
          <p:cNvSpPr/>
          <p:nvPr/>
        </p:nvSpPr>
        <p:spPr>
          <a:xfrm>
            <a:off x="222605" y="1746602"/>
            <a:ext cx="2825393" cy="3452120"/>
          </a:xfrm>
          <a:prstGeom prst="roundRect">
            <a:avLst/>
          </a:prstGeom>
          <a:solidFill>
            <a:srgbClr val="299CAB"/>
          </a:solidFill>
          <a:ln>
            <a:noFill/>
          </a:ln>
          <a:effectLst/>
          <a:scene3d>
            <a:camera prst="orthographicFront">
              <a:rot lat="0" lon="0" rev="0"/>
            </a:camera>
            <a:lightRig rig="contrasting" dir="t">
              <a:rot lat="0" lon="0" rev="7800000"/>
            </a:lightRig>
          </a:scene3d>
          <a:sp3d>
            <a:bevelT w="139700" h="1397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u="sng" dirty="0">
                <a:latin typeface="+mj-lt"/>
              </a:rPr>
              <a:t>Pretexting</a:t>
            </a:r>
          </a:p>
          <a:p>
            <a:pPr algn="ctr"/>
            <a:endParaRPr lang="en-AE" sz="1600" dirty="0">
              <a:latin typeface="+mj-lt"/>
            </a:endParaRPr>
          </a:p>
          <a:p>
            <a:pPr algn="ctr"/>
            <a:r>
              <a:rPr lang="en-AE" sz="1600" dirty="0">
                <a:latin typeface="+mj-lt"/>
              </a:rPr>
              <a:t>Creating a fabricated scenario in order to obtain essential information.</a:t>
            </a:r>
          </a:p>
          <a:p>
            <a:pPr algn="ctr"/>
            <a:endParaRPr lang="en-AE" sz="1600" dirty="0">
              <a:latin typeface="+mj-lt"/>
            </a:endParaRPr>
          </a:p>
          <a:p>
            <a:pPr algn="ctr"/>
            <a:r>
              <a:rPr lang="en-AE" sz="1600" dirty="0">
                <a:latin typeface="+mj-lt"/>
              </a:rPr>
              <a:t>For example – A caller pretending to be from your bank asking for account details.</a:t>
            </a:r>
          </a:p>
        </p:txBody>
      </p:sp>
      <p:sp>
        <p:nvSpPr>
          <p:cNvPr id="4" name="Rectangle: Rounded Corners 3">
            <a:extLst>
              <a:ext uri="{FF2B5EF4-FFF2-40B4-BE49-F238E27FC236}">
                <a16:creationId xmlns:a16="http://schemas.microsoft.com/office/drawing/2014/main" id="{6149CEB5-7CDE-88D1-D59B-51113DF33BF6}"/>
              </a:ext>
            </a:extLst>
          </p:cNvPr>
          <p:cNvSpPr/>
          <p:nvPr/>
        </p:nvSpPr>
        <p:spPr>
          <a:xfrm>
            <a:off x="3178139" y="1746600"/>
            <a:ext cx="2825393" cy="3452121"/>
          </a:xfrm>
          <a:prstGeom prst="roundRect">
            <a:avLst/>
          </a:prstGeom>
          <a:solidFill>
            <a:srgbClr val="299CAB"/>
          </a:solidFill>
          <a:ln>
            <a:noFill/>
          </a:ln>
          <a:effectLst/>
          <a:scene3d>
            <a:camera prst="orthographicFront">
              <a:rot lat="0" lon="0" rev="0"/>
            </a:camera>
            <a:lightRig rig="contrasting" dir="t">
              <a:rot lat="0" lon="0" rev="7800000"/>
            </a:lightRig>
          </a:scene3d>
          <a:sp3d>
            <a:bevelT w="139700" h="1397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u="sng" dirty="0">
                <a:latin typeface="+mj-lt"/>
              </a:rPr>
              <a:t>Baiting</a:t>
            </a:r>
          </a:p>
          <a:p>
            <a:pPr algn="ctr"/>
            <a:endParaRPr lang="en-AE" sz="1600" dirty="0">
              <a:latin typeface="+mj-lt"/>
            </a:endParaRPr>
          </a:p>
          <a:p>
            <a:pPr algn="ctr"/>
            <a:r>
              <a:rPr lang="en-AE" sz="1600" dirty="0">
                <a:latin typeface="+mj-lt"/>
              </a:rPr>
              <a:t>Offering something enticing to get someone to divulge information.</a:t>
            </a:r>
          </a:p>
          <a:p>
            <a:pPr algn="ctr"/>
            <a:endParaRPr lang="en-AE" sz="1600" dirty="0">
              <a:latin typeface="+mj-lt"/>
            </a:endParaRPr>
          </a:p>
          <a:p>
            <a:pPr algn="ctr"/>
            <a:endParaRPr lang="en-AE" sz="1600" dirty="0">
              <a:latin typeface="+mj-lt"/>
            </a:endParaRPr>
          </a:p>
          <a:p>
            <a:pPr algn="ctr"/>
            <a:r>
              <a:rPr lang="en-AE" sz="1600" dirty="0">
                <a:latin typeface="+mj-lt"/>
              </a:rPr>
              <a:t>For example – A free USB drive left in public place that installs malware when used.</a:t>
            </a:r>
          </a:p>
        </p:txBody>
      </p:sp>
      <p:sp>
        <p:nvSpPr>
          <p:cNvPr id="6" name="Rectangle: Rounded Corners 5">
            <a:extLst>
              <a:ext uri="{FF2B5EF4-FFF2-40B4-BE49-F238E27FC236}">
                <a16:creationId xmlns:a16="http://schemas.microsoft.com/office/drawing/2014/main" id="{97FAF6F1-3A37-BEA4-9CD8-220D970C5461}"/>
              </a:ext>
            </a:extLst>
          </p:cNvPr>
          <p:cNvSpPr/>
          <p:nvPr/>
        </p:nvSpPr>
        <p:spPr>
          <a:xfrm>
            <a:off x="6154222" y="1746601"/>
            <a:ext cx="2825393" cy="3452121"/>
          </a:xfrm>
          <a:prstGeom prst="roundRect">
            <a:avLst/>
          </a:prstGeom>
          <a:solidFill>
            <a:srgbClr val="299CAB"/>
          </a:solidFill>
          <a:ln>
            <a:noFill/>
          </a:ln>
          <a:effectLst/>
          <a:scene3d>
            <a:camera prst="orthographicFront">
              <a:rot lat="0" lon="0" rev="0"/>
            </a:camera>
            <a:lightRig rig="contrasting" dir="t">
              <a:rot lat="0" lon="0" rev="7800000"/>
            </a:lightRig>
          </a:scene3d>
          <a:sp3d>
            <a:bevelT w="139700" h="1397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u="sng" dirty="0">
                <a:latin typeface="+mj-lt"/>
              </a:rPr>
              <a:t>Tailgating</a:t>
            </a:r>
          </a:p>
          <a:p>
            <a:pPr algn="ctr"/>
            <a:endParaRPr lang="en-AE" sz="1600" dirty="0">
              <a:latin typeface="+mj-lt"/>
            </a:endParaRPr>
          </a:p>
          <a:p>
            <a:pPr algn="ctr"/>
            <a:r>
              <a:rPr lang="en-AE" sz="1600" dirty="0">
                <a:latin typeface="+mj-lt"/>
              </a:rPr>
              <a:t>Following someone into a restricted area to gain access to personal information.</a:t>
            </a:r>
          </a:p>
          <a:p>
            <a:pPr algn="ctr"/>
            <a:endParaRPr lang="en-AE" sz="1600" dirty="0">
              <a:latin typeface="+mj-lt"/>
            </a:endParaRPr>
          </a:p>
          <a:p>
            <a:pPr algn="ctr"/>
            <a:r>
              <a:rPr lang="en-AE" sz="1600" dirty="0">
                <a:latin typeface="+mj-lt"/>
              </a:rPr>
              <a:t>For example – An unauthorized person following an employee into a secure building.</a:t>
            </a:r>
            <a:r>
              <a:rPr lang="en-GB" sz="1600" dirty="0">
                <a:latin typeface="+mj-lt"/>
              </a:rPr>
              <a:t> </a:t>
            </a:r>
            <a:r>
              <a:rPr lang="en-AE" sz="1600" dirty="0">
                <a:latin typeface="+mj-lt"/>
              </a:rPr>
              <a:t> </a:t>
            </a:r>
          </a:p>
        </p:txBody>
      </p:sp>
      <p:sp>
        <p:nvSpPr>
          <p:cNvPr id="8" name="Rectangle: Rounded Corners 7">
            <a:extLst>
              <a:ext uri="{FF2B5EF4-FFF2-40B4-BE49-F238E27FC236}">
                <a16:creationId xmlns:a16="http://schemas.microsoft.com/office/drawing/2014/main" id="{BB5D34BF-116A-C08E-652E-D0958C747F6D}"/>
              </a:ext>
            </a:extLst>
          </p:cNvPr>
          <p:cNvSpPr/>
          <p:nvPr/>
        </p:nvSpPr>
        <p:spPr>
          <a:xfrm>
            <a:off x="9144002" y="1746601"/>
            <a:ext cx="2825393" cy="3452121"/>
          </a:xfrm>
          <a:prstGeom prst="roundRect">
            <a:avLst/>
          </a:prstGeom>
          <a:solidFill>
            <a:srgbClr val="299CAB"/>
          </a:solidFill>
          <a:ln>
            <a:noFill/>
          </a:ln>
          <a:effectLst/>
          <a:scene3d>
            <a:camera prst="orthographicFront">
              <a:rot lat="0" lon="0" rev="0"/>
            </a:camera>
            <a:lightRig rig="contrasting" dir="t">
              <a:rot lat="0" lon="0" rev="7800000"/>
            </a:lightRig>
          </a:scene3d>
          <a:sp3d>
            <a:bevelT w="139700" h="1397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u="sng" dirty="0">
                <a:latin typeface="+mj-lt"/>
              </a:rPr>
              <a:t>Quid Pro Quo</a:t>
            </a:r>
          </a:p>
          <a:p>
            <a:pPr algn="ctr"/>
            <a:endParaRPr lang="en-AE" sz="1600" dirty="0">
              <a:latin typeface="+mj-lt"/>
            </a:endParaRPr>
          </a:p>
          <a:p>
            <a:pPr algn="ctr"/>
            <a:r>
              <a:rPr lang="en-AE" sz="1600" dirty="0">
                <a:latin typeface="+mj-lt"/>
              </a:rPr>
              <a:t>Offering kind of service in exchange of some important document or information.</a:t>
            </a:r>
          </a:p>
          <a:p>
            <a:pPr algn="ctr"/>
            <a:endParaRPr lang="en-AE" sz="1600" dirty="0">
              <a:latin typeface="+mj-lt"/>
            </a:endParaRPr>
          </a:p>
          <a:p>
            <a:pPr algn="ctr"/>
            <a:r>
              <a:rPr lang="en-AE" sz="1600" dirty="0">
                <a:latin typeface="+mj-lt"/>
              </a:rPr>
              <a:t>For example – A caller offering tech support in exchange for remote access to your computer.</a:t>
            </a:r>
          </a:p>
        </p:txBody>
      </p:sp>
      <p:pic>
        <p:nvPicPr>
          <p:cNvPr id="10" name="Picture 9">
            <a:extLst>
              <a:ext uri="{FF2B5EF4-FFF2-40B4-BE49-F238E27FC236}">
                <a16:creationId xmlns:a16="http://schemas.microsoft.com/office/drawing/2014/main" id="{F90B84D0-C5B1-F5F4-8FEC-F5725A429FC8}"/>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Photocopy/>
                    </a14:imgEffect>
                    <a14:imgEffect>
                      <a14:brightnessContrast bright="40000"/>
                    </a14:imgEffect>
                  </a14:imgLayer>
                </a14:imgProps>
              </a:ext>
            </a:extLst>
          </a:blip>
          <a:srcRect l="28527" t="17270" r="28508" b="16756"/>
          <a:stretch/>
        </p:blipFill>
        <p:spPr>
          <a:xfrm rot="18327875">
            <a:off x="795119" y="6496973"/>
            <a:ext cx="906655" cy="892449"/>
          </a:xfrm>
          <a:prstGeom prst="rect">
            <a:avLst/>
          </a:prstGeom>
        </p:spPr>
      </p:pic>
      <p:pic>
        <p:nvPicPr>
          <p:cNvPr id="11" name="Picture 10">
            <a:extLst>
              <a:ext uri="{FF2B5EF4-FFF2-40B4-BE49-F238E27FC236}">
                <a16:creationId xmlns:a16="http://schemas.microsoft.com/office/drawing/2014/main" id="{26392294-F994-4F93-A0F4-1EB331CC334A}"/>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Photocopy/>
                    </a14:imgEffect>
                    <a14:imgEffect>
                      <a14:brightnessContrast bright="40000"/>
                    </a14:imgEffect>
                  </a14:imgLayer>
                </a14:imgProps>
              </a:ext>
            </a:extLst>
          </a:blip>
          <a:srcRect l="28527" t="17270" r="28508" b="16756"/>
          <a:stretch/>
        </p:blipFill>
        <p:spPr>
          <a:xfrm rot="17007586">
            <a:off x="11246755" y="-438881"/>
            <a:ext cx="1890491" cy="1860870"/>
          </a:xfrm>
          <a:prstGeom prst="rect">
            <a:avLst/>
          </a:prstGeom>
        </p:spPr>
      </p:pic>
      <p:pic>
        <p:nvPicPr>
          <p:cNvPr id="12" name="Picture 11">
            <a:extLst>
              <a:ext uri="{FF2B5EF4-FFF2-40B4-BE49-F238E27FC236}">
                <a16:creationId xmlns:a16="http://schemas.microsoft.com/office/drawing/2014/main" id="{B103AEF4-BCFD-A870-28D3-DFA82FFCEB78}"/>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Photocopy/>
                    </a14:imgEffect>
                    <a14:imgEffect>
                      <a14:brightnessContrast bright="40000"/>
                    </a14:imgEffect>
                  </a14:imgLayer>
                </a14:imgProps>
              </a:ext>
            </a:extLst>
          </a:blip>
          <a:srcRect l="28527" t="17270" r="28508" b="16756"/>
          <a:stretch/>
        </p:blipFill>
        <p:spPr>
          <a:xfrm rot="18818966">
            <a:off x="-44052" y="5522734"/>
            <a:ext cx="1332082" cy="1311211"/>
          </a:xfrm>
          <a:prstGeom prst="rect">
            <a:avLst/>
          </a:prstGeom>
        </p:spPr>
      </p:pic>
      <p:pic>
        <p:nvPicPr>
          <p:cNvPr id="13" name="Picture 12">
            <a:extLst>
              <a:ext uri="{FF2B5EF4-FFF2-40B4-BE49-F238E27FC236}">
                <a16:creationId xmlns:a16="http://schemas.microsoft.com/office/drawing/2014/main" id="{D6EC3A2D-94C4-8064-401E-312CDAB1CCC7}"/>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Photocopy/>
                    </a14:imgEffect>
                    <a14:imgEffect>
                      <a14:brightnessContrast bright="40000"/>
                    </a14:imgEffect>
                  </a14:imgLayer>
                </a14:imgProps>
              </a:ext>
            </a:extLst>
          </a:blip>
          <a:srcRect l="28527" t="17270" r="28508" b="16756"/>
          <a:stretch/>
        </p:blipFill>
        <p:spPr>
          <a:xfrm rot="17007586">
            <a:off x="1218508" y="6112671"/>
            <a:ext cx="352214" cy="346695"/>
          </a:xfrm>
          <a:prstGeom prst="rect">
            <a:avLst/>
          </a:prstGeom>
        </p:spPr>
      </p:pic>
      <p:pic>
        <p:nvPicPr>
          <p:cNvPr id="17" name="Picture 16">
            <a:extLst>
              <a:ext uri="{FF2B5EF4-FFF2-40B4-BE49-F238E27FC236}">
                <a16:creationId xmlns:a16="http://schemas.microsoft.com/office/drawing/2014/main" id="{6D42348D-FAC1-B373-F3B9-5AA56FB032A4}"/>
              </a:ext>
            </a:extLst>
          </p:cNvPr>
          <p:cNvPicPr>
            <a:picLocks noChangeAspect="1"/>
          </p:cNvPicPr>
          <p:nvPr/>
        </p:nvPicPr>
        <p:blipFill>
          <a:blip r:embed="rId4"/>
          <a:stretch>
            <a:fillRect/>
          </a:stretch>
        </p:blipFill>
        <p:spPr>
          <a:xfrm>
            <a:off x="7461835" y="4680737"/>
            <a:ext cx="2699307" cy="2307125"/>
          </a:xfrm>
          <a:prstGeom prst="rect">
            <a:avLst/>
          </a:prstGeom>
        </p:spPr>
      </p:pic>
      <p:pic>
        <p:nvPicPr>
          <p:cNvPr id="19" name="Picture 18">
            <a:extLst>
              <a:ext uri="{FF2B5EF4-FFF2-40B4-BE49-F238E27FC236}">
                <a16:creationId xmlns:a16="http://schemas.microsoft.com/office/drawing/2014/main" id="{D469A611-1815-656B-F1E8-C031D0F7C206}"/>
              </a:ext>
            </a:extLst>
          </p:cNvPr>
          <p:cNvPicPr>
            <a:picLocks noChangeAspect="1"/>
          </p:cNvPicPr>
          <p:nvPr/>
        </p:nvPicPr>
        <p:blipFill>
          <a:blip r:embed="rId5"/>
          <a:stretch>
            <a:fillRect/>
          </a:stretch>
        </p:blipFill>
        <p:spPr>
          <a:xfrm>
            <a:off x="2478209" y="5115418"/>
            <a:ext cx="1321291" cy="1150140"/>
          </a:xfrm>
          <a:prstGeom prst="rect">
            <a:avLst/>
          </a:prstGeom>
        </p:spPr>
      </p:pic>
      <p:pic>
        <p:nvPicPr>
          <p:cNvPr id="21" name="Picture 20">
            <a:extLst>
              <a:ext uri="{FF2B5EF4-FFF2-40B4-BE49-F238E27FC236}">
                <a16:creationId xmlns:a16="http://schemas.microsoft.com/office/drawing/2014/main" id="{A2506B5D-0B3A-1A12-F4C4-65DB3879E922}"/>
              </a:ext>
            </a:extLst>
          </p:cNvPr>
          <p:cNvPicPr>
            <a:picLocks noChangeAspect="1"/>
          </p:cNvPicPr>
          <p:nvPr/>
        </p:nvPicPr>
        <p:blipFill>
          <a:blip r:embed="rId6"/>
          <a:stretch>
            <a:fillRect/>
          </a:stretch>
        </p:blipFill>
        <p:spPr>
          <a:xfrm rot="21044522">
            <a:off x="3998325" y="5932038"/>
            <a:ext cx="651105" cy="651105"/>
          </a:xfrm>
          <a:prstGeom prst="rect">
            <a:avLst/>
          </a:prstGeom>
        </p:spPr>
      </p:pic>
      <p:pic>
        <p:nvPicPr>
          <p:cNvPr id="23" name="Picture 22">
            <a:extLst>
              <a:ext uri="{FF2B5EF4-FFF2-40B4-BE49-F238E27FC236}">
                <a16:creationId xmlns:a16="http://schemas.microsoft.com/office/drawing/2014/main" id="{6B711208-35FA-6519-67BC-A2A5CE2C9911}"/>
              </a:ext>
            </a:extLst>
          </p:cNvPr>
          <p:cNvPicPr>
            <a:picLocks noChangeAspect="1"/>
          </p:cNvPicPr>
          <p:nvPr/>
        </p:nvPicPr>
        <p:blipFill>
          <a:blip r:embed="rId7"/>
          <a:stretch>
            <a:fillRect/>
          </a:stretch>
        </p:blipFill>
        <p:spPr>
          <a:xfrm rot="1019079">
            <a:off x="3641935" y="5613412"/>
            <a:ext cx="669812" cy="669812"/>
          </a:xfrm>
          <a:prstGeom prst="rect">
            <a:avLst/>
          </a:prstGeom>
        </p:spPr>
      </p:pic>
    </p:spTree>
    <p:extLst>
      <p:ext uri="{BB962C8B-B14F-4D97-AF65-F5344CB8AC3E}">
        <p14:creationId xmlns:p14="http://schemas.microsoft.com/office/powerpoint/2010/main" val="33223001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7000">
        <p159:morph option="byObject"/>
      </p:transition>
    </mc:Choice>
    <mc:Fallback xmlns="">
      <p:transition spd="slow" advClick="0" advTm="7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75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250"/>
                                        <p:tgtEl>
                                          <p:spTgt spid="3"/>
                                        </p:tgtEl>
                                      </p:cBhvr>
                                    </p:animEffect>
                                  </p:childTnLst>
                                </p:cTn>
                              </p:par>
                            </p:childTnLst>
                          </p:cTn>
                        </p:par>
                        <p:par>
                          <p:cTn id="8" fill="hold">
                            <p:stCondLst>
                              <p:cond delay="2000"/>
                            </p:stCondLst>
                            <p:childTnLst>
                              <p:par>
                                <p:cTn id="9" presetID="22" presetClass="entr" presetSubtype="1" fill="hold" grpId="0" nodeType="afterEffect">
                                  <p:stCondLst>
                                    <p:cond delay="75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1250"/>
                                        <p:tgtEl>
                                          <p:spTgt spid="4"/>
                                        </p:tgtEl>
                                      </p:cBhvr>
                                    </p:animEffect>
                                  </p:childTnLst>
                                </p:cTn>
                              </p:par>
                            </p:childTnLst>
                          </p:cTn>
                        </p:par>
                        <p:par>
                          <p:cTn id="12" fill="hold">
                            <p:stCondLst>
                              <p:cond delay="4000"/>
                            </p:stCondLst>
                            <p:childTnLst>
                              <p:par>
                                <p:cTn id="13" presetID="22" presetClass="entr" presetSubtype="1" fill="hold" grpId="0" nodeType="afterEffect">
                                  <p:stCondLst>
                                    <p:cond delay="750"/>
                                  </p:stCondLst>
                                  <p:childTnLst>
                                    <p:set>
                                      <p:cBhvr>
                                        <p:cTn id="14" dur="1" fill="hold">
                                          <p:stCondLst>
                                            <p:cond delay="0"/>
                                          </p:stCondLst>
                                        </p:cTn>
                                        <p:tgtEl>
                                          <p:spTgt spid="6"/>
                                        </p:tgtEl>
                                        <p:attrNameLst>
                                          <p:attrName>style.visibility</p:attrName>
                                        </p:attrNameLst>
                                      </p:cBhvr>
                                      <p:to>
                                        <p:strVal val="visible"/>
                                      </p:to>
                                    </p:set>
                                    <p:animEffect transition="in" filter="wipe(up)">
                                      <p:cBhvr>
                                        <p:cTn id="15" dur="1250"/>
                                        <p:tgtEl>
                                          <p:spTgt spid="6"/>
                                        </p:tgtEl>
                                      </p:cBhvr>
                                    </p:animEffect>
                                  </p:childTnLst>
                                </p:cTn>
                              </p:par>
                            </p:childTnLst>
                          </p:cTn>
                        </p:par>
                        <p:par>
                          <p:cTn id="16" fill="hold">
                            <p:stCondLst>
                              <p:cond delay="6000"/>
                            </p:stCondLst>
                            <p:childTnLst>
                              <p:par>
                                <p:cTn id="17" presetID="22" presetClass="entr" presetSubtype="1" fill="hold" grpId="0" nodeType="afterEffect">
                                  <p:stCondLst>
                                    <p:cond delay="750"/>
                                  </p:stCondLst>
                                  <p:childTnLst>
                                    <p:set>
                                      <p:cBhvr>
                                        <p:cTn id="18" dur="1" fill="hold">
                                          <p:stCondLst>
                                            <p:cond delay="0"/>
                                          </p:stCondLst>
                                        </p:cTn>
                                        <p:tgtEl>
                                          <p:spTgt spid="8"/>
                                        </p:tgtEl>
                                        <p:attrNameLst>
                                          <p:attrName>style.visibility</p:attrName>
                                        </p:attrNameLst>
                                      </p:cBhvr>
                                      <p:to>
                                        <p:strVal val="visible"/>
                                      </p:to>
                                    </p:set>
                                    <p:animEffect transition="in" filter="wipe(up)">
                                      <p:cBhvr>
                                        <p:cTn id="19"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927100" y="471006"/>
            <a:ext cx="10337800" cy="701731"/>
          </a:xfrm>
          <a:solidFill>
            <a:srgbClr val="003352"/>
          </a:solidFill>
        </p:spPr>
        <p:txBody>
          <a:bodyPr/>
          <a:lstStyle/>
          <a:p>
            <a:pPr algn="ctr"/>
            <a:r>
              <a:rPr lang="en-US" sz="4400" dirty="0">
                <a:effectLst>
                  <a:outerShdw blurRad="63500" sx="102000" sy="102000" algn="ctr" rotWithShape="0">
                    <a:prstClr val="black">
                      <a:alpha val="40000"/>
                    </a:prstClr>
                  </a:outerShdw>
                </a:effectLst>
              </a:rPr>
              <a:t>Protecting Against Social Engineering</a:t>
            </a:r>
          </a:p>
        </p:txBody>
      </p:sp>
      <p:sp>
        <p:nvSpPr>
          <p:cNvPr id="2" name="Slide Number Placeholder 1">
            <a:extLst>
              <a:ext uri="{FF2B5EF4-FFF2-40B4-BE49-F238E27FC236}">
                <a16:creationId xmlns:a16="http://schemas.microsoft.com/office/drawing/2014/main" id="{6D90B5C6-1CB0-445E-99D1-8E2FE8C59B50}"/>
              </a:ext>
            </a:extLst>
          </p:cNvPr>
          <p:cNvSpPr>
            <a:spLocks noGrp="1"/>
          </p:cNvSpPr>
          <p:nvPr>
            <p:ph type="sldNum" sz="quarter" idx="12"/>
          </p:nvPr>
        </p:nvSpPr>
        <p:spPr/>
        <p:txBody>
          <a:bodyPr/>
          <a:lstStyle/>
          <a:p>
            <a:fld id="{C263D6C4-4840-40CC-AC84-17E24B3B7BDE}" type="slidenum">
              <a:rPr lang="en-US" smtClean="0"/>
              <a:pPr/>
              <a:t>11</a:t>
            </a:fld>
            <a:endParaRPr lang="en-US" dirty="0"/>
          </a:p>
        </p:txBody>
      </p:sp>
      <p:sp>
        <p:nvSpPr>
          <p:cNvPr id="6" name="Text Placeholder 5">
            <a:extLst>
              <a:ext uri="{FF2B5EF4-FFF2-40B4-BE49-F238E27FC236}">
                <a16:creationId xmlns:a16="http://schemas.microsoft.com/office/drawing/2014/main" id="{923A241E-26D9-166B-1B87-7AAA10D4B9B0}"/>
              </a:ext>
            </a:extLst>
          </p:cNvPr>
          <p:cNvSpPr>
            <a:spLocks noGrp="1"/>
          </p:cNvSpPr>
          <p:nvPr>
            <p:ph type="body" sz="quarter" idx="13"/>
          </p:nvPr>
        </p:nvSpPr>
        <p:spPr>
          <a:xfrm>
            <a:off x="4653765" y="2064476"/>
            <a:ext cx="7004835" cy="3358860"/>
          </a:xfrm>
        </p:spPr>
        <p:txBody>
          <a:bodyPr>
            <a:normAutofit/>
          </a:bodyPr>
          <a:lstStyle/>
          <a:p>
            <a:pPr marL="342900" indent="-342900" algn="l">
              <a:buAutoNum type="arabicPeriod"/>
            </a:pPr>
            <a:r>
              <a:rPr lang="en-GB" sz="1600" b="1" dirty="0">
                <a:solidFill>
                  <a:srgbClr val="40B9C8"/>
                </a:solidFill>
              </a:rPr>
              <a:t>Verify Identity: </a:t>
            </a:r>
          </a:p>
          <a:p>
            <a:pPr algn="l"/>
            <a:r>
              <a:rPr lang="en-GB" sz="1600" b="1" dirty="0">
                <a:solidFill>
                  <a:srgbClr val="40B9C8"/>
                </a:solidFill>
              </a:rPr>
              <a:t>	</a:t>
            </a:r>
            <a:r>
              <a:rPr lang="en-GB" sz="1600" dirty="0">
                <a:solidFill>
                  <a:srgbClr val="B1DCF7"/>
                </a:solidFill>
              </a:rPr>
              <a:t>- use Multi-factor authentication, always verify the identity of </a:t>
            </a:r>
          </a:p>
          <a:p>
            <a:pPr algn="l"/>
            <a:r>
              <a:rPr lang="en-GB" sz="1600" dirty="0">
                <a:solidFill>
                  <a:srgbClr val="B1DCF7"/>
                </a:solidFill>
              </a:rPr>
              <a:t>	   someone requesting information.</a:t>
            </a:r>
            <a:endParaRPr lang="en-GB" sz="1600" b="1" dirty="0">
              <a:solidFill>
                <a:srgbClr val="40B9C8"/>
              </a:solidFill>
            </a:endParaRPr>
          </a:p>
          <a:p>
            <a:pPr marL="342900" indent="-342900" algn="l">
              <a:buFont typeface="+mj-lt"/>
              <a:buAutoNum type="arabicPeriod" startAt="2"/>
            </a:pPr>
            <a:r>
              <a:rPr lang="en-GB" sz="1600" b="1" dirty="0">
                <a:solidFill>
                  <a:srgbClr val="40B9C8"/>
                </a:solidFill>
              </a:rPr>
              <a:t>Limit Information Sharing:</a:t>
            </a:r>
          </a:p>
          <a:p>
            <a:pPr algn="l"/>
            <a:r>
              <a:rPr lang="en-GB" sz="1600" dirty="0">
                <a:solidFill>
                  <a:srgbClr val="B1DCF7"/>
                </a:solidFill>
              </a:rPr>
              <a:t>	- be cautious about sharing personal or sensitive information.</a:t>
            </a:r>
          </a:p>
          <a:p>
            <a:pPr marL="342900" indent="-342900" algn="l">
              <a:buFont typeface="+mj-lt"/>
              <a:buAutoNum type="arabicPeriod" startAt="3"/>
            </a:pPr>
            <a:r>
              <a:rPr lang="en-GB" sz="1600" b="1" dirty="0">
                <a:solidFill>
                  <a:srgbClr val="40B9C8"/>
                </a:solidFill>
              </a:rPr>
              <a:t>Educate Employees: </a:t>
            </a:r>
          </a:p>
          <a:p>
            <a:pPr algn="l"/>
            <a:r>
              <a:rPr lang="en-GB" sz="1600" dirty="0">
                <a:solidFill>
                  <a:srgbClr val="B1DCF7"/>
                </a:solidFill>
              </a:rPr>
              <a:t>	- regular training on recognizing and reporting social engineering.</a:t>
            </a:r>
          </a:p>
          <a:p>
            <a:pPr marL="342900" indent="-342900" algn="l">
              <a:buFont typeface="+mj-lt"/>
              <a:buAutoNum type="arabicPeriod" startAt="4"/>
            </a:pPr>
            <a:r>
              <a:rPr lang="en-GB" sz="1600" b="1" dirty="0">
                <a:solidFill>
                  <a:srgbClr val="40B9C8"/>
                </a:solidFill>
              </a:rPr>
              <a:t>Implement Policies:</a:t>
            </a:r>
          </a:p>
          <a:p>
            <a:pPr algn="l"/>
            <a:r>
              <a:rPr lang="en-GB" sz="1600" dirty="0">
                <a:solidFill>
                  <a:srgbClr val="40B9C8"/>
                </a:solidFill>
              </a:rPr>
              <a:t>	</a:t>
            </a:r>
            <a:r>
              <a:rPr lang="en-GB" sz="1600" dirty="0">
                <a:solidFill>
                  <a:srgbClr val="B1DCF7"/>
                </a:solidFill>
              </a:rPr>
              <a:t>- establish strong policies and procedures for information security.</a:t>
            </a:r>
            <a:endParaRPr lang="en-AE" sz="1600" dirty="0">
              <a:solidFill>
                <a:srgbClr val="B1DCF7"/>
              </a:solidFill>
            </a:endParaRPr>
          </a:p>
        </p:txBody>
      </p:sp>
      <p:pic>
        <p:nvPicPr>
          <p:cNvPr id="8" name="Picture 7">
            <a:extLst>
              <a:ext uri="{FF2B5EF4-FFF2-40B4-BE49-F238E27FC236}">
                <a16:creationId xmlns:a16="http://schemas.microsoft.com/office/drawing/2014/main" id="{4F0BC846-D712-8914-8F78-C9577A94E355}"/>
              </a:ext>
            </a:extLst>
          </p:cNvPr>
          <p:cNvPicPr>
            <a:picLocks noChangeAspect="1"/>
          </p:cNvPicPr>
          <p:nvPr/>
        </p:nvPicPr>
        <p:blipFill>
          <a:blip r:embed="rId2">
            <a:extLst>
              <a:ext uri="{BEBA8EAE-BF5A-486C-A8C5-ECC9F3942E4B}">
                <a14:imgProps xmlns:a14="http://schemas.microsoft.com/office/drawing/2010/main">
                  <a14:imgLayer r:embed="rId3">
                    <a14:imgEffect>
                      <a14:artisticPhotocopy/>
                    </a14:imgEffect>
                  </a14:imgLayer>
                </a14:imgProps>
              </a:ext>
            </a:extLst>
          </a:blip>
          <a:stretch>
            <a:fillRect/>
          </a:stretch>
        </p:blipFill>
        <p:spPr>
          <a:xfrm>
            <a:off x="3687105" y="4839933"/>
            <a:ext cx="1933319" cy="1369299"/>
          </a:xfrm>
          <a:prstGeom prst="rect">
            <a:avLst/>
          </a:prstGeom>
        </p:spPr>
      </p:pic>
      <p:pic>
        <p:nvPicPr>
          <p:cNvPr id="10" name="Picture 9">
            <a:extLst>
              <a:ext uri="{FF2B5EF4-FFF2-40B4-BE49-F238E27FC236}">
                <a16:creationId xmlns:a16="http://schemas.microsoft.com/office/drawing/2014/main" id="{CD8DF808-C12E-9BB1-93D2-B3176EAFB465}"/>
              </a:ext>
            </a:extLst>
          </p:cNvPr>
          <p:cNvPicPr>
            <a:picLocks noChangeAspect="1"/>
          </p:cNvPicPr>
          <p:nvPr/>
        </p:nvPicPr>
        <p:blipFill>
          <a:blip r:embed="rId4"/>
          <a:stretch>
            <a:fillRect/>
          </a:stretch>
        </p:blipFill>
        <p:spPr>
          <a:xfrm>
            <a:off x="-96630" y="1441212"/>
            <a:ext cx="4482464" cy="4482464"/>
          </a:xfrm>
          <a:prstGeom prst="rect">
            <a:avLst/>
          </a:prstGeom>
        </p:spPr>
      </p:pic>
      <p:pic>
        <p:nvPicPr>
          <p:cNvPr id="11" name="Picture 10">
            <a:extLst>
              <a:ext uri="{FF2B5EF4-FFF2-40B4-BE49-F238E27FC236}">
                <a16:creationId xmlns:a16="http://schemas.microsoft.com/office/drawing/2014/main" id="{41036F07-E099-35F8-3FF7-F0D9964FBE8C}"/>
              </a:ext>
            </a:extLst>
          </p:cNvPr>
          <p:cNvPicPr>
            <a:picLocks noChangeAspect="1"/>
          </p:cNvPicPr>
          <p:nvPr/>
        </p:nvPicPr>
        <p:blipFill rotWithShape="1">
          <a:blip r:embed="rId5">
            <a:extLst>
              <a:ext uri="{BEBA8EAE-BF5A-486C-A8C5-ECC9F3942E4B}">
                <a14:imgProps xmlns:a14="http://schemas.microsoft.com/office/drawing/2010/main">
                  <a14:imgLayer r:embed="rId6">
                    <a14:imgEffect>
                      <a14:artisticPhotocopy/>
                    </a14:imgEffect>
                    <a14:imgEffect>
                      <a14:brightnessContrast bright="40000"/>
                    </a14:imgEffect>
                  </a14:imgLayer>
                </a14:imgProps>
              </a:ext>
            </a:extLst>
          </a:blip>
          <a:srcRect l="28527" t="17270" r="28508" b="16756"/>
          <a:stretch/>
        </p:blipFill>
        <p:spPr>
          <a:xfrm rot="19159590">
            <a:off x="10893527" y="-596439"/>
            <a:ext cx="1123744" cy="1106137"/>
          </a:xfrm>
          <a:prstGeom prst="rect">
            <a:avLst/>
          </a:prstGeom>
        </p:spPr>
      </p:pic>
      <p:pic>
        <p:nvPicPr>
          <p:cNvPr id="12" name="Picture 11">
            <a:extLst>
              <a:ext uri="{FF2B5EF4-FFF2-40B4-BE49-F238E27FC236}">
                <a16:creationId xmlns:a16="http://schemas.microsoft.com/office/drawing/2014/main" id="{A671C8DE-F615-91B8-C210-CB2F3402CC09}"/>
              </a:ext>
            </a:extLst>
          </p:cNvPr>
          <p:cNvPicPr>
            <a:picLocks noChangeAspect="1"/>
          </p:cNvPicPr>
          <p:nvPr/>
        </p:nvPicPr>
        <p:blipFill rotWithShape="1">
          <a:blip r:embed="rId5">
            <a:extLst>
              <a:ext uri="{BEBA8EAE-BF5A-486C-A8C5-ECC9F3942E4B}">
                <a14:imgProps xmlns:a14="http://schemas.microsoft.com/office/drawing/2010/main">
                  <a14:imgLayer r:embed="rId6">
                    <a14:imgEffect>
                      <a14:artisticPhotocopy/>
                    </a14:imgEffect>
                    <a14:imgEffect>
                      <a14:brightnessContrast bright="40000"/>
                    </a14:imgEffect>
                  </a14:imgLayer>
                </a14:imgProps>
              </a:ext>
            </a:extLst>
          </a:blip>
          <a:srcRect l="28527" t="17270" r="28508" b="16756"/>
          <a:stretch/>
        </p:blipFill>
        <p:spPr>
          <a:xfrm rot="17007586">
            <a:off x="-783812" y="918"/>
            <a:ext cx="1317755" cy="1297108"/>
          </a:xfrm>
          <a:prstGeom prst="rect">
            <a:avLst/>
          </a:prstGeom>
        </p:spPr>
      </p:pic>
      <p:pic>
        <p:nvPicPr>
          <p:cNvPr id="13" name="Picture 12">
            <a:extLst>
              <a:ext uri="{FF2B5EF4-FFF2-40B4-BE49-F238E27FC236}">
                <a16:creationId xmlns:a16="http://schemas.microsoft.com/office/drawing/2014/main" id="{C9B5F73F-2D08-C9A4-8429-1BBE95B0A39C}"/>
              </a:ext>
            </a:extLst>
          </p:cNvPr>
          <p:cNvPicPr>
            <a:picLocks noChangeAspect="1"/>
          </p:cNvPicPr>
          <p:nvPr/>
        </p:nvPicPr>
        <p:blipFill rotWithShape="1">
          <a:blip r:embed="rId5">
            <a:extLst>
              <a:ext uri="{BEBA8EAE-BF5A-486C-A8C5-ECC9F3942E4B}">
                <a14:imgProps xmlns:a14="http://schemas.microsoft.com/office/drawing/2010/main">
                  <a14:imgLayer r:embed="rId6">
                    <a14:imgEffect>
                      <a14:artisticPhotocopy/>
                    </a14:imgEffect>
                    <a14:imgEffect>
                      <a14:brightnessContrast bright="40000"/>
                    </a14:imgEffect>
                  </a14:imgLayer>
                </a14:imgProps>
              </a:ext>
            </a:extLst>
          </a:blip>
          <a:srcRect l="28527" t="17270" r="28508" b="16756"/>
          <a:stretch/>
        </p:blipFill>
        <p:spPr>
          <a:xfrm rot="18363926">
            <a:off x="-587650" y="6040579"/>
            <a:ext cx="1890491" cy="1860870"/>
          </a:xfrm>
          <a:prstGeom prst="rect">
            <a:avLst/>
          </a:prstGeom>
        </p:spPr>
      </p:pic>
      <p:pic>
        <p:nvPicPr>
          <p:cNvPr id="14" name="Picture 13">
            <a:extLst>
              <a:ext uri="{FF2B5EF4-FFF2-40B4-BE49-F238E27FC236}">
                <a16:creationId xmlns:a16="http://schemas.microsoft.com/office/drawing/2014/main" id="{DF250DB0-3764-68AE-6E6F-EBCA392FFE57}"/>
              </a:ext>
            </a:extLst>
          </p:cNvPr>
          <p:cNvPicPr>
            <a:picLocks noChangeAspect="1"/>
          </p:cNvPicPr>
          <p:nvPr/>
        </p:nvPicPr>
        <p:blipFill rotWithShape="1">
          <a:blip r:embed="rId5">
            <a:extLst>
              <a:ext uri="{BEBA8EAE-BF5A-486C-A8C5-ECC9F3942E4B}">
                <a14:imgProps xmlns:a14="http://schemas.microsoft.com/office/drawing/2010/main">
                  <a14:imgLayer r:embed="rId6">
                    <a14:imgEffect>
                      <a14:artisticPhotocopy/>
                    </a14:imgEffect>
                    <a14:imgEffect>
                      <a14:brightnessContrast bright="40000"/>
                    </a14:imgEffect>
                  </a14:imgLayer>
                </a14:imgProps>
              </a:ext>
            </a:extLst>
          </a:blip>
          <a:srcRect l="28527" t="17270" r="28508" b="16756"/>
          <a:stretch/>
        </p:blipFill>
        <p:spPr>
          <a:xfrm rot="2668456">
            <a:off x="913391" y="6204187"/>
            <a:ext cx="521786" cy="513610"/>
          </a:xfrm>
          <a:prstGeom prst="rect">
            <a:avLst/>
          </a:prstGeom>
        </p:spPr>
      </p:pic>
    </p:spTree>
    <p:extLst>
      <p:ext uri="{BB962C8B-B14F-4D97-AF65-F5344CB8AC3E}">
        <p14:creationId xmlns:p14="http://schemas.microsoft.com/office/powerpoint/2010/main" val="59582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5000">
        <p159:morph option="byObject"/>
      </p:transition>
    </mc:Choice>
    <mc:Fallback xmlns="">
      <p:transition spd="slow" advClick="0" advTm="5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1143410" y="520168"/>
            <a:ext cx="3821881" cy="701731"/>
          </a:xfrm>
          <a:noFill/>
        </p:spPr>
        <p:txBody>
          <a:bodyPr/>
          <a:lstStyle/>
          <a:p>
            <a:pPr algn="ctr"/>
            <a:r>
              <a:rPr lang="en-US" sz="4400" dirty="0">
                <a:effectLst>
                  <a:outerShdw blurRad="63500" sx="102000" sy="102000" algn="ctr" rotWithShape="0">
                    <a:prstClr val="black">
                      <a:alpha val="40000"/>
                    </a:prstClr>
                  </a:outerShdw>
                </a:effectLst>
              </a:rPr>
              <a:t>Case Study</a:t>
            </a:r>
          </a:p>
        </p:txBody>
      </p:sp>
      <p:sp>
        <p:nvSpPr>
          <p:cNvPr id="2" name="Slide Number Placeholder 1">
            <a:extLst>
              <a:ext uri="{FF2B5EF4-FFF2-40B4-BE49-F238E27FC236}">
                <a16:creationId xmlns:a16="http://schemas.microsoft.com/office/drawing/2014/main" id="{6D90B5C6-1CB0-445E-99D1-8E2FE8C59B50}"/>
              </a:ext>
            </a:extLst>
          </p:cNvPr>
          <p:cNvSpPr>
            <a:spLocks noGrp="1"/>
          </p:cNvSpPr>
          <p:nvPr>
            <p:ph type="sldNum" sz="quarter" idx="12"/>
          </p:nvPr>
        </p:nvSpPr>
        <p:spPr/>
        <p:txBody>
          <a:bodyPr/>
          <a:lstStyle/>
          <a:p>
            <a:fld id="{C263D6C4-4840-40CC-AC84-17E24B3B7BDE}" type="slidenum">
              <a:rPr lang="en-US" smtClean="0"/>
              <a:pPr/>
              <a:t>12</a:t>
            </a:fld>
            <a:endParaRPr lang="en-US" dirty="0"/>
          </a:p>
        </p:txBody>
      </p:sp>
      <p:sp>
        <p:nvSpPr>
          <p:cNvPr id="6" name="Text Placeholder 5">
            <a:extLst>
              <a:ext uri="{FF2B5EF4-FFF2-40B4-BE49-F238E27FC236}">
                <a16:creationId xmlns:a16="http://schemas.microsoft.com/office/drawing/2014/main" id="{923A241E-26D9-166B-1B87-7AAA10D4B9B0}"/>
              </a:ext>
            </a:extLst>
          </p:cNvPr>
          <p:cNvSpPr>
            <a:spLocks noGrp="1"/>
          </p:cNvSpPr>
          <p:nvPr>
            <p:ph type="body" sz="quarter" idx="13"/>
          </p:nvPr>
        </p:nvSpPr>
        <p:spPr>
          <a:xfrm>
            <a:off x="260555" y="1336614"/>
            <a:ext cx="11670890" cy="5108431"/>
          </a:xfrm>
        </p:spPr>
        <p:txBody>
          <a:bodyPr>
            <a:normAutofit/>
          </a:bodyPr>
          <a:lstStyle/>
          <a:p>
            <a:pPr algn="l"/>
            <a:r>
              <a:rPr lang="en-GB" sz="1800" b="1" dirty="0"/>
              <a:t>Title: Phishing Attack on Financial Institution</a:t>
            </a:r>
          </a:p>
          <a:p>
            <a:pPr algn="l"/>
            <a:endParaRPr lang="en-AE" sz="100" b="1" dirty="0">
              <a:solidFill>
                <a:srgbClr val="B1DCF7"/>
              </a:solidFill>
            </a:endParaRPr>
          </a:p>
          <a:p>
            <a:pPr algn="l"/>
            <a:r>
              <a:rPr lang="en-AE" sz="1600" b="1" dirty="0">
                <a:solidFill>
                  <a:srgbClr val="B1DCF7"/>
                </a:solidFill>
              </a:rPr>
              <a:t>Scenario:</a:t>
            </a:r>
            <a:r>
              <a:rPr lang="en-AE" sz="1600" dirty="0"/>
              <a:t> </a:t>
            </a:r>
          </a:p>
          <a:p>
            <a:pPr algn="l"/>
            <a:r>
              <a:rPr lang="en-GB" sz="1600" dirty="0"/>
              <a:t>A phishing email, designed to look like an official notice from the bank, was sent to customers. The email claimed that there was an issue with their account and instructed them to click on a link to verify their information. The link led to a fake website that collected their login credentials and personal information.</a:t>
            </a:r>
            <a:endParaRPr lang="en-GB" sz="1600" b="1" dirty="0">
              <a:solidFill>
                <a:srgbClr val="B1DCF7"/>
              </a:solidFill>
            </a:endParaRPr>
          </a:p>
          <a:p>
            <a:pPr algn="l"/>
            <a:endParaRPr lang="en-GB" sz="200" b="1" dirty="0">
              <a:solidFill>
                <a:srgbClr val="B1DCF7"/>
              </a:solidFill>
            </a:endParaRPr>
          </a:p>
          <a:p>
            <a:pPr algn="l"/>
            <a:r>
              <a:rPr lang="en-GB" sz="1600" b="1" dirty="0">
                <a:solidFill>
                  <a:srgbClr val="B1DCF7"/>
                </a:solidFill>
              </a:rPr>
              <a:t>Impact:</a:t>
            </a:r>
          </a:p>
          <a:p>
            <a:pPr marL="285750" indent="-285750" algn="l">
              <a:buFont typeface="Arial" panose="020B0604020202020204" pitchFamily="34" charset="0"/>
              <a:buChar char="•"/>
            </a:pPr>
            <a:r>
              <a:rPr lang="en-GB" sz="1600" dirty="0"/>
              <a:t>Customers' personal information, including account details, was compromised.</a:t>
            </a:r>
          </a:p>
          <a:p>
            <a:pPr marL="285750" indent="-285750" algn="l">
              <a:buFont typeface="Arial" panose="020B0604020202020204" pitchFamily="34" charset="0"/>
              <a:buChar char="•"/>
            </a:pPr>
            <a:r>
              <a:rPr lang="en-GB" sz="1600" dirty="0"/>
              <a:t>Bank faced financial losses and damage to its reputation.</a:t>
            </a:r>
          </a:p>
          <a:p>
            <a:pPr algn="l"/>
            <a:endParaRPr lang="en-GB" sz="200" b="1" dirty="0">
              <a:solidFill>
                <a:srgbClr val="B1DCF7"/>
              </a:solidFill>
            </a:endParaRPr>
          </a:p>
          <a:p>
            <a:pPr algn="l"/>
            <a:r>
              <a:rPr lang="en-GB" sz="1600" b="1" dirty="0">
                <a:solidFill>
                  <a:srgbClr val="B1DCF7"/>
                </a:solidFill>
              </a:rPr>
              <a:t>Lessons Learned:</a:t>
            </a:r>
          </a:p>
          <a:p>
            <a:pPr marL="285750" indent="-285750" algn="l">
              <a:buFont typeface="Arial" panose="020B0604020202020204" pitchFamily="34" charset="0"/>
              <a:buChar char="•"/>
            </a:pPr>
            <a:r>
              <a:rPr lang="en-GB" sz="1600" dirty="0"/>
              <a:t>Importance of verifying the authenticity of emails.</a:t>
            </a:r>
          </a:p>
          <a:p>
            <a:pPr marL="285750" indent="-285750" algn="l">
              <a:buFont typeface="Arial" panose="020B0604020202020204" pitchFamily="34" charset="0"/>
              <a:buChar char="•"/>
            </a:pPr>
            <a:r>
              <a:rPr lang="en-GB" sz="1600" dirty="0"/>
              <a:t>Necessity of customer education on recognizing phishing attempts.</a:t>
            </a:r>
          </a:p>
          <a:p>
            <a:pPr algn="l"/>
            <a:endParaRPr lang="en-AE" sz="1600" dirty="0"/>
          </a:p>
        </p:txBody>
      </p:sp>
      <p:pic>
        <p:nvPicPr>
          <p:cNvPr id="8" name="Picture 7">
            <a:extLst>
              <a:ext uri="{FF2B5EF4-FFF2-40B4-BE49-F238E27FC236}">
                <a16:creationId xmlns:a16="http://schemas.microsoft.com/office/drawing/2014/main" id="{769D4DC1-C109-D380-D107-D7C34FDB3DF5}"/>
              </a:ext>
            </a:extLst>
          </p:cNvPr>
          <p:cNvPicPr>
            <a:picLocks noChangeAspect="1"/>
          </p:cNvPicPr>
          <p:nvPr/>
        </p:nvPicPr>
        <p:blipFill>
          <a:blip r:embed="rId2"/>
          <a:stretch>
            <a:fillRect/>
          </a:stretch>
        </p:blipFill>
        <p:spPr>
          <a:xfrm>
            <a:off x="8350045" y="3177765"/>
            <a:ext cx="2902155" cy="2902155"/>
          </a:xfrm>
          <a:prstGeom prst="rect">
            <a:avLst/>
          </a:prstGeom>
        </p:spPr>
      </p:pic>
      <p:pic>
        <p:nvPicPr>
          <p:cNvPr id="9" name="Picture 8">
            <a:extLst>
              <a:ext uri="{FF2B5EF4-FFF2-40B4-BE49-F238E27FC236}">
                <a16:creationId xmlns:a16="http://schemas.microsoft.com/office/drawing/2014/main" id="{D0A9F31E-DF97-2127-8A6D-B4996A886AE7}"/>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GlowDiffused/>
                    </a14:imgEffect>
                    <a14:imgEffect>
                      <a14:brightnessContrast bright="40000"/>
                    </a14:imgEffect>
                  </a14:imgLayer>
                </a14:imgProps>
              </a:ext>
            </a:extLst>
          </a:blip>
          <a:srcRect l="28527" t="17270" r="28508" b="16756"/>
          <a:stretch/>
        </p:blipFill>
        <p:spPr>
          <a:xfrm rot="870935">
            <a:off x="-566922" y="192740"/>
            <a:ext cx="1133841" cy="1116075"/>
          </a:xfrm>
          <a:prstGeom prst="rect">
            <a:avLst/>
          </a:prstGeom>
        </p:spPr>
      </p:pic>
      <p:pic>
        <p:nvPicPr>
          <p:cNvPr id="10" name="Picture 9">
            <a:extLst>
              <a:ext uri="{FF2B5EF4-FFF2-40B4-BE49-F238E27FC236}">
                <a16:creationId xmlns:a16="http://schemas.microsoft.com/office/drawing/2014/main" id="{C32B182A-3B27-C56B-F320-AE762515FC63}"/>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GlowDiffused/>
                    </a14:imgEffect>
                    <a14:imgEffect>
                      <a14:brightnessContrast bright="40000"/>
                    </a14:imgEffect>
                  </a14:imgLayer>
                </a14:imgProps>
              </a:ext>
            </a:extLst>
          </a:blip>
          <a:srcRect l="28527" t="17270" r="28508" b="16756"/>
          <a:stretch/>
        </p:blipFill>
        <p:spPr>
          <a:xfrm rot="12595066">
            <a:off x="5426795" y="-539843"/>
            <a:ext cx="1096872" cy="1079685"/>
          </a:xfrm>
          <a:prstGeom prst="rect">
            <a:avLst/>
          </a:prstGeom>
        </p:spPr>
      </p:pic>
      <p:pic>
        <p:nvPicPr>
          <p:cNvPr id="11" name="Picture 10">
            <a:extLst>
              <a:ext uri="{FF2B5EF4-FFF2-40B4-BE49-F238E27FC236}">
                <a16:creationId xmlns:a16="http://schemas.microsoft.com/office/drawing/2014/main" id="{B5E8699C-94C2-0530-A065-4CB7FBFEB4E1}"/>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GlowDiffused/>
                    </a14:imgEffect>
                    <a14:imgEffect>
                      <a14:brightnessContrast bright="40000"/>
                    </a14:imgEffect>
                  </a14:imgLayer>
                </a14:imgProps>
              </a:ext>
            </a:extLst>
          </a:blip>
          <a:srcRect l="28527" t="17270" r="28508" b="16756"/>
          <a:stretch/>
        </p:blipFill>
        <p:spPr>
          <a:xfrm rot="5217435">
            <a:off x="-167354" y="6299292"/>
            <a:ext cx="1401508" cy="1379548"/>
          </a:xfrm>
          <a:prstGeom prst="rect">
            <a:avLst/>
          </a:prstGeom>
        </p:spPr>
      </p:pic>
    </p:spTree>
    <p:extLst>
      <p:ext uri="{BB962C8B-B14F-4D97-AF65-F5344CB8AC3E}">
        <p14:creationId xmlns:p14="http://schemas.microsoft.com/office/powerpoint/2010/main" val="2228422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7000">
        <p159:morph option="byObject"/>
      </p:transition>
    </mc:Choice>
    <mc:Fallback xmlns="">
      <p:transition spd="slow" advClick="0" advTm="7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79462" y="472834"/>
            <a:ext cx="7206635" cy="1920526"/>
          </a:xfrm>
          <a:noFill/>
        </p:spPr>
        <p:txBody>
          <a:bodyPr/>
          <a:lstStyle/>
          <a:p>
            <a:pPr algn="ctr"/>
            <a:r>
              <a:rPr lang="en-US" sz="4400" dirty="0">
                <a:effectLst>
                  <a:outerShdw blurRad="63500" sx="102000" sy="102000" algn="ctr" rotWithShape="0">
                    <a:prstClr val="black">
                      <a:alpha val="40000"/>
                    </a:prstClr>
                  </a:outerShdw>
                </a:effectLst>
              </a:rPr>
              <a:t>Impact of Phishing Attacks</a:t>
            </a:r>
          </a:p>
        </p:txBody>
      </p:sp>
      <p:sp>
        <p:nvSpPr>
          <p:cNvPr id="2" name="Slide Number Placeholder 1">
            <a:extLst>
              <a:ext uri="{FF2B5EF4-FFF2-40B4-BE49-F238E27FC236}">
                <a16:creationId xmlns:a16="http://schemas.microsoft.com/office/drawing/2014/main" id="{6D90B5C6-1CB0-445E-99D1-8E2FE8C59B50}"/>
              </a:ext>
            </a:extLst>
          </p:cNvPr>
          <p:cNvSpPr>
            <a:spLocks noGrp="1"/>
          </p:cNvSpPr>
          <p:nvPr>
            <p:ph type="sldNum" sz="quarter" idx="12"/>
          </p:nvPr>
        </p:nvSpPr>
        <p:spPr/>
        <p:txBody>
          <a:bodyPr/>
          <a:lstStyle/>
          <a:p>
            <a:fld id="{C263D6C4-4840-40CC-AC84-17E24B3B7BDE}" type="slidenum">
              <a:rPr lang="en-US" smtClean="0"/>
              <a:pPr/>
              <a:t>13</a:t>
            </a:fld>
            <a:endParaRPr lang="en-US" dirty="0"/>
          </a:p>
        </p:txBody>
      </p:sp>
      <p:sp>
        <p:nvSpPr>
          <p:cNvPr id="6" name="Text Placeholder 5">
            <a:extLst>
              <a:ext uri="{FF2B5EF4-FFF2-40B4-BE49-F238E27FC236}">
                <a16:creationId xmlns:a16="http://schemas.microsoft.com/office/drawing/2014/main" id="{923A241E-26D9-166B-1B87-7AAA10D4B9B0}"/>
              </a:ext>
            </a:extLst>
          </p:cNvPr>
          <p:cNvSpPr>
            <a:spLocks noGrp="1"/>
          </p:cNvSpPr>
          <p:nvPr>
            <p:ph type="body" sz="quarter" idx="13"/>
          </p:nvPr>
        </p:nvSpPr>
        <p:spPr>
          <a:xfrm>
            <a:off x="1444957" y="1643459"/>
            <a:ext cx="9302086" cy="4186587"/>
          </a:xfrm>
        </p:spPr>
        <p:txBody>
          <a:bodyPr>
            <a:normAutofit/>
          </a:bodyPr>
          <a:lstStyle/>
          <a:p>
            <a:pPr marL="342900" indent="-342900" algn="l">
              <a:buFont typeface="+mj-lt"/>
              <a:buAutoNum type="arabicPeriod"/>
            </a:pPr>
            <a:r>
              <a:rPr lang="en-GB" sz="1600" b="1" dirty="0"/>
              <a:t>Financial Loss: </a:t>
            </a:r>
            <a:r>
              <a:rPr lang="en-GB" sz="1600" dirty="0">
                <a:solidFill>
                  <a:srgbClr val="B1DCF7"/>
                </a:solidFill>
              </a:rPr>
              <a:t>Victims can lose money directly through unauthorized transactions or through fraudulent activities conducted with stolen financial information.</a:t>
            </a:r>
          </a:p>
          <a:p>
            <a:pPr algn="l"/>
            <a:endParaRPr lang="en-GB" sz="100" dirty="0">
              <a:solidFill>
                <a:srgbClr val="B1DCF7"/>
              </a:solidFill>
            </a:endParaRPr>
          </a:p>
          <a:p>
            <a:pPr marL="342900" indent="-342900" algn="l">
              <a:buFont typeface="+mj-lt"/>
              <a:buAutoNum type="arabicPeriod" startAt="2"/>
            </a:pPr>
            <a:r>
              <a:rPr lang="en-GB" sz="1600" b="1" dirty="0"/>
              <a:t>Data Breach: </a:t>
            </a:r>
            <a:r>
              <a:rPr lang="en-GB" sz="1600" dirty="0">
                <a:solidFill>
                  <a:srgbClr val="B1DCF7"/>
                </a:solidFill>
              </a:rPr>
              <a:t>Sensitive personal and corporate information can be compromised, leading to identity theft or corporate espionage.</a:t>
            </a:r>
          </a:p>
          <a:p>
            <a:pPr algn="l"/>
            <a:endParaRPr lang="en-GB" sz="100" dirty="0">
              <a:solidFill>
                <a:srgbClr val="B1DCF7"/>
              </a:solidFill>
            </a:endParaRPr>
          </a:p>
          <a:p>
            <a:pPr marL="342900" indent="-342900" algn="l">
              <a:buFont typeface="+mj-lt"/>
              <a:buAutoNum type="arabicPeriod" startAt="3"/>
            </a:pPr>
            <a:r>
              <a:rPr lang="en-GB" sz="1600" b="1" dirty="0"/>
              <a:t>Reputational Damage: </a:t>
            </a:r>
            <a:r>
              <a:rPr lang="en-GB" sz="1600" dirty="0">
                <a:solidFill>
                  <a:srgbClr val="B1DCF7"/>
                </a:solidFill>
              </a:rPr>
              <a:t>Organizations suffer reputational damage, losing the trust of customers and partners, which can have long-term business implications.</a:t>
            </a:r>
          </a:p>
          <a:p>
            <a:pPr algn="l"/>
            <a:endParaRPr lang="en-GB" sz="100" dirty="0">
              <a:solidFill>
                <a:srgbClr val="B1DCF7"/>
              </a:solidFill>
            </a:endParaRPr>
          </a:p>
          <a:p>
            <a:pPr marL="342900" indent="-342900" algn="l">
              <a:buFont typeface="+mj-lt"/>
              <a:buAutoNum type="arabicPeriod" startAt="4"/>
            </a:pPr>
            <a:r>
              <a:rPr lang="en-GB" sz="1600" b="1" dirty="0"/>
              <a:t>Operational Disruption: </a:t>
            </a:r>
            <a:r>
              <a:rPr lang="en-GB" sz="1600" dirty="0">
                <a:solidFill>
                  <a:srgbClr val="B1DCF7"/>
                </a:solidFill>
              </a:rPr>
              <a:t>Phishing attacks can disrupt normal business operations, requiring time and resources to address the breach.</a:t>
            </a:r>
          </a:p>
          <a:p>
            <a:pPr algn="l"/>
            <a:endParaRPr lang="en-GB" sz="100" dirty="0">
              <a:solidFill>
                <a:srgbClr val="B1DCF7"/>
              </a:solidFill>
            </a:endParaRPr>
          </a:p>
          <a:p>
            <a:pPr marL="342900" indent="-342900" algn="l">
              <a:buFont typeface="+mj-lt"/>
              <a:buAutoNum type="arabicPeriod" startAt="5"/>
            </a:pPr>
            <a:r>
              <a:rPr lang="en-GB" sz="1600" b="1" dirty="0"/>
              <a:t>Legal Consequences:</a:t>
            </a:r>
            <a:r>
              <a:rPr lang="en-GB" sz="1600" dirty="0"/>
              <a:t> </a:t>
            </a:r>
            <a:r>
              <a:rPr lang="en-GB" sz="1600" dirty="0">
                <a:solidFill>
                  <a:srgbClr val="B1DCF7"/>
                </a:solidFill>
              </a:rPr>
              <a:t>Companies may face legal actions from customers or penalties from regulatory bodies for failing to protect sensitive information.</a:t>
            </a:r>
          </a:p>
          <a:p>
            <a:pPr algn="l"/>
            <a:endParaRPr lang="en-GB" sz="100" dirty="0">
              <a:solidFill>
                <a:srgbClr val="B1DCF7"/>
              </a:solidFill>
            </a:endParaRPr>
          </a:p>
          <a:p>
            <a:pPr marL="342900" indent="-342900" algn="l">
              <a:buFont typeface="+mj-lt"/>
              <a:buAutoNum type="arabicPeriod" startAt="6"/>
            </a:pPr>
            <a:r>
              <a:rPr lang="en-GB" sz="1600" b="1" dirty="0"/>
              <a:t>Emotional Distress: </a:t>
            </a:r>
            <a:r>
              <a:rPr lang="en-GB" sz="1600" dirty="0">
                <a:solidFill>
                  <a:srgbClr val="B1DCF7"/>
                </a:solidFill>
              </a:rPr>
              <a:t>Victims experience stress and anxiety dealing with the consequences of the attack.</a:t>
            </a:r>
            <a:endParaRPr lang="en-AE" sz="1600" dirty="0">
              <a:solidFill>
                <a:srgbClr val="B1DCF7"/>
              </a:solidFill>
            </a:endParaRPr>
          </a:p>
        </p:txBody>
      </p:sp>
      <p:pic>
        <p:nvPicPr>
          <p:cNvPr id="10" name="Picture 9">
            <a:extLst>
              <a:ext uri="{FF2B5EF4-FFF2-40B4-BE49-F238E27FC236}">
                <a16:creationId xmlns:a16="http://schemas.microsoft.com/office/drawing/2014/main" id="{C32B182A-3B27-C56B-F320-AE762515FC63}"/>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Photocopy/>
                    </a14:imgEffect>
                    <a14:imgEffect>
                      <a14:brightnessContrast bright="40000"/>
                    </a14:imgEffect>
                  </a14:imgLayer>
                </a14:imgProps>
              </a:ext>
            </a:extLst>
          </a:blip>
          <a:srcRect l="28527" t="17270" r="28508" b="16756"/>
          <a:stretch/>
        </p:blipFill>
        <p:spPr>
          <a:xfrm rot="10339754">
            <a:off x="10837952" y="-414968"/>
            <a:ext cx="1966649" cy="1935833"/>
          </a:xfrm>
          <a:prstGeom prst="rect">
            <a:avLst/>
          </a:prstGeom>
        </p:spPr>
      </p:pic>
      <p:pic>
        <p:nvPicPr>
          <p:cNvPr id="11" name="Picture 10">
            <a:extLst>
              <a:ext uri="{FF2B5EF4-FFF2-40B4-BE49-F238E27FC236}">
                <a16:creationId xmlns:a16="http://schemas.microsoft.com/office/drawing/2014/main" id="{B5E8699C-94C2-0530-A065-4CB7FBFEB4E1}"/>
              </a:ext>
            </a:extLst>
          </p:cNvPr>
          <p:cNvPicPr>
            <a:picLocks noChangeAspect="1"/>
          </p:cNvPicPr>
          <p:nvPr/>
        </p:nvPicPr>
        <p:blipFill rotWithShape="1">
          <a:blip r:embed="rId4">
            <a:extLst>
              <a:ext uri="{BEBA8EAE-BF5A-486C-A8C5-ECC9F3942E4B}">
                <a14:imgProps xmlns:a14="http://schemas.microsoft.com/office/drawing/2010/main">
                  <a14:imgLayer r:embed="rId3">
                    <a14:imgEffect>
                      <a14:artisticGlowDiffused/>
                    </a14:imgEffect>
                    <a14:imgEffect>
                      <a14:brightnessContrast bright="40000"/>
                    </a14:imgEffect>
                  </a14:imgLayer>
                </a14:imgProps>
              </a:ext>
            </a:extLst>
          </a:blip>
          <a:srcRect l="28527" t="17270" r="28508" b="16756"/>
          <a:stretch/>
        </p:blipFill>
        <p:spPr>
          <a:xfrm rot="11978937">
            <a:off x="-605118" y="5789530"/>
            <a:ext cx="1210234" cy="1191271"/>
          </a:xfrm>
          <a:prstGeom prst="rect">
            <a:avLst/>
          </a:prstGeom>
        </p:spPr>
      </p:pic>
      <p:pic>
        <p:nvPicPr>
          <p:cNvPr id="3" name="Picture 2">
            <a:extLst>
              <a:ext uri="{FF2B5EF4-FFF2-40B4-BE49-F238E27FC236}">
                <a16:creationId xmlns:a16="http://schemas.microsoft.com/office/drawing/2014/main" id="{4FB06684-6967-0220-A17E-B48D4E9D0C13}"/>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Photocopy/>
                    </a14:imgEffect>
                    <a14:imgEffect>
                      <a14:brightnessContrast bright="40000"/>
                    </a14:imgEffect>
                  </a14:imgLayer>
                </a14:imgProps>
              </a:ext>
            </a:extLst>
          </a:blip>
          <a:srcRect l="28527" t="17270" r="28508" b="16756"/>
          <a:stretch/>
        </p:blipFill>
        <p:spPr>
          <a:xfrm rot="19059224">
            <a:off x="10377877" y="-132414"/>
            <a:ext cx="679350" cy="668705"/>
          </a:xfrm>
          <a:prstGeom prst="rect">
            <a:avLst/>
          </a:prstGeom>
        </p:spPr>
      </p:pic>
      <p:pic>
        <p:nvPicPr>
          <p:cNvPr id="12" name="Picture 11">
            <a:extLst>
              <a:ext uri="{FF2B5EF4-FFF2-40B4-BE49-F238E27FC236}">
                <a16:creationId xmlns:a16="http://schemas.microsoft.com/office/drawing/2014/main" id="{9687AFD5-81EE-4677-7BFF-537AB821DDBE}"/>
              </a:ext>
            </a:extLst>
          </p:cNvPr>
          <p:cNvPicPr>
            <a:picLocks noChangeAspect="1"/>
          </p:cNvPicPr>
          <p:nvPr/>
        </p:nvPicPr>
        <p:blipFill rotWithShape="1">
          <a:blip r:embed="rId5"/>
          <a:srcRect l="62743"/>
          <a:stretch/>
        </p:blipFill>
        <p:spPr>
          <a:xfrm>
            <a:off x="10576193" y="1376851"/>
            <a:ext cx="1631300" cy="2721424"/>
          </a:xfrm>
          <a:prstGeom prst="rect">
            <a:avLst/>
          </a:prstGeom>
        </p:spPr>
      </p:pic>
      <p:pic>
        <p:nvPicPr>
          <p:cNvPr id="14" name="Picture 13">
            <a:extLst>
              <a:ext uri="{FF2B5EF4-FFF2-40B4-BE49-F238E27FC236}">
                <a16:creationId xmlns:a16="http://schemas.microsoft.com/office/drawing/2014/main" id="{9B174FE6-857F-BBEC-34E6-A75507C16624}"/>
              </a:ext>
            </a:extLst>
          </p:cNvPr>
          <p:cNvPicPr>
            <a:picLocks noChangeAspect="1"/>
          </p:cNvPicPr>
          <p:nvPr/>
        </p:nvPicPr>
        <p:blipFill>
          <a:blip r:embed="rId6"/>
          <a:stretch>
            <a:fillRect/>
          </a:stretch>
        </p:blipFill>
        <p:spPr>
          <a:xfrm>
            <a:off x="349306" y="2040417"/>
            <a:ext cx="1173168" cy="1173168"/>
          </a:xfrm>
          <a:prstGeom prst="rect">
            <a:avLst/>
          </a:prstGeom>
        </p:spPr>
      </p:pic>
      <p:pic>
        <p:nvPicPr>
          <p:cNvPr id="16" name="Picture 15">
            <a:extLst>
              <a:ext uri="{FF2B5EF4-FFF2-40B4-BE49-F238E27FC236}">
                <a16:creationId xmlns:a16="http://schemas.microsoft.com/office/drawing/2014/main" id="{B328EF2E-42EC-0480-A8DC-F3086E400950}"/>
              </a:ext>
            </a:extLst>
          </p:cNvPr>
          <p:cNvPicPr>
            <a:picLocks noChangeAspect="1"/>
          </p:cNvPicPr>
          <p:nvPr/>
        </p:nvPicPr>
        <p:blipFill>
          <a:blip r:embed="rId7"/>
          <a:stretch>
            <a:fillRect/>
          </a:stretch>
        </p:blipFill>
        <p:spPr>
          <a:xfrm rot="20821453">
            <a:off x="-819894" y="3333705"/>
            <a:ext cx="2714233" cy="847059"/>
          </a:xfrm>
          <a:prstGeom prst="rect">
            <a:avLst/>
          </a:prstGeom>
        </p:spPr>
      </p:pic>
      <p:pic>
        <p:nvPicPr>
          <p:cNvPr id="18" name="Picture 17">
            <a:extLst>
              <a:ext uri="{FF2B5EF4-FFF2-40B4-BE49-F238E27FC236}">
                <a16:creationId xmlns:a16="http://schemas.microsoft.com/office/drawing/2014/main" id="{7392B2F2-2323-3E5A-E4BA-4CF9BCD2D398}"/>
              </a:ext>
            </a:extLst>
          </p:cNvPr>
          <p:cNvPicPr>
            <a:picLocks noChangeAspect="1"/>
          </p:cNvPicPr>
          <p:nvPr/>
        </p:nvPicPr>
        <p:blipFill>
          <a:blip r:embed="rId8"/>
          <a:stretch>
            <a:fillRect/>
          </a:stretch>
        </p:blipFill>
        <p:spPr>
          <a:xfrm rot="1113690">
            <a:off x="10993056" y="4204474"/>
            <a:ext cx="797575" cy="797575"/>
          </a:xfrm>
          <a:prstGeom prst="rect">
            <a:avLst/>
          </a:prstGeom>
        </p:spPr>
      </p:pic>
      <p:pic>
        <p:nvPicPr>
          <p:cNvPr id="20" name="Picture 19">
            <a:extLst>
              <a:ext uri="{FF2B5EF4-FFF2-40B4-BE49-F238E27FC236}">
                <a16:creationId xmlns:a16="http://schemas.microsoft.com/office/drawing/2014/main" id="{D5C8C11E-939B-1765-070D-2FD8EDCB7579}"/>
              </a:ext>
            </a:extLst>
          </p:cNvPr>
          <p:cNvPicPr>
            <a:picLocks noChangeAspect="1"/>
          </p:cNvPicPr>
          <p:nvPr/>
        </p:nvPicPr>
        <p:blipFill>
          <a:blip r:embed="rId8"/>
          <a:stretch>
            <a:fillRect/>
          </a:stretch>
        </p:blipFill>
        <p:spPr>
          <a:xfrm rot="21270201">
            <a:off x="470294" y="4415658"/>
            <a:ext cx="931192" cy="931192"/>
          </a:xfrm>
          <a:prstGeom prst="rect">
            <a:avLst/>
          </a:prstGeom>
        </p:spPr>
      </p:pic>
    </p:spTree>
    <p:extLst>
      <p:ext uri="{BB962C8B-B14F-4D97-AF65-F5344CB8AC3E}">
        <p14:creationId xmlns:p14="http://schemas.microsoft.com/office/powerpoint/2010/main" val="930129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7000">
        <p159:morph option="byObject"/>
      </p:transition>
    </mc:Choice>
    <mc:Fallback xmlns="">
      <p:transition spd="slow" advClick="0" advTm="7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DC7217-2779-44E0-9E6D-3B3879516A1D}"/>
              </a:ext>
            </a:extLst>
          </p:cNvPr>
          <p:cNvSpPr>
            <a:spLocks noGrp="1"/>
          </p:cNvSpPr>
          <p:nvPr>
            <p:ph type="sldNum" sz="quarter" idx="12"/>
          </p:nvPr>
        </p:nvSpPr>
        <p:spPr/>
        <p:txBody>
          <a:bodyPr/>
          <a:lstStyle/>
          <a:p>
            <a:fld id="{C263D6C4-4840-40CC-AC84-17E24B3B7BDE}" type="slidenum">
              <a:rPr lang="en-US" smtClean="0"/>
              <a:pPr/>
              <a:t>14</a:t>
            </a:fld>
            <a:endParaRPr lang="en-US" dirty="0"/>
          </a:p>
        </p:txBody>
      </p:sp>
      <p:sp>
        <p:nvSpPr>
          <p:cNvPr id="4" name="Title 3">
            <a:extLst>
              <a:ext uri="{FF2B5EF4-FFF2-40B4-BE49-F238E27FC236}">
                <a16:creationId xmlns:a16="http://schemas.microsoft.com/office/drawing/2014/main" id="{8435F9F8-61BA-8538-CEDB-916659C3C3DA}"/>
              </a:ext>
            </a:extLst>
          </p:cNvPr>
          <p:cNvSpPr>
            <a:spLocks noGrp="1"/>
          </p:cNvSpPr>
          <p:nvPr>
            <p:ph type="title"/>
          </p:nvPr>
        </p:nvSpPr>
        <p:spPr>
          <a:xfrm>
            <a:off x="533400" y="3916495"/>
            <a:ext cx="8103824" cy="2409596"/>
          </a:xfrm>
        </p:spPr>
        <p:txBody>
          <a:bodyPr>
            <a:normAutofit/>
          </a:bodyPr>
          <a:lstStyle/>
          <a:p>
            <a:r>
              <a:rPr lang="en-GB" sz="1600" dirty="0">
                <a:latin typeface="+mn-lt"/>
              </a:rPr>
              <a:t>Phishing attacks are a prevalent and serious threat in the digital age, capable of causing significant financial loss, data breaches, and reputational damage. They exploit human vulnerabilities through deceptive emails and messages, tricking individuals into divulging sensitive information or downloading malicious software.</a:t>
            </a:r>
            <a:br>
              <a:rPr lang="en-GB" sz="1600" dirty="0">
                <a:latin typeface="+mn-lt"/>
              </a:rPr>
            </a:br>
            <a:br>
              <a:rPr lang="en-GB" sz="1600" dirty="0">
                <a:latin typeface="+mn-lt"/>
              </a:rPr>
            </a:br>
            <a:r>
              <a:rPr lang="en-GB" sz="1600" dirty="0">
                <a:latin typeface="+mn-lt"/>
              </a:rPr>
              <a:t>To combat phishing, it is essential to prioritize education and awareness, implement robust security measures, and foster a culture of vigilance. Regular training, verification practices, and up-to-date security protocols are key defences against these attacks.</a:t>
            </a:r>
            <a:endParaRPr lang="en-AE" sz="1600" dirty="0">
              <a:latin typeface="+mn-lt"/>
            </a:endParaRPr>
          </a:p>
        </p:txBody>
      </p:sp>
      <p:sp>
        <p:nvSpPr>
          <p:cNvPr id="5" name="Title 3">
            <a:extLst>
              <a:ext uri="{FF2B5EF4-FFF2-40B4-BE49-F238E27FC236}">
                <a16:creationId xmlns:a16="http://schemas.microsoft.com/office/drawing/2014/main" id="{B90DCEC2-E8E5-DE39-BA76-1E309AADAB47}"/>
              </a:ext>
            </a:extLst>
          </p:cNvPr>
          <p:cNvSpPr txBox="1">
            <a:spLocks/>
          </p:cNvSpPr>
          <p:nvPr/>
        </p:nvSpPr>
        <p:spPr>
          <a:xfrm>
            <a:off x="533400" y="3028747"/>
            <a:ext cx="7206635" cy="816139"/>
          </a:xfrm>
          <a:prstGeom prst="rect">
            <a:avLst/>
          </a:prstGeom>
          <a:noFill/>
        </p:spPr>
        <p:txBody>
          <a:bodyPr vert="horz" lIns="91440" tIns="45720" rIns="91440" bIns="45720" rtlCol="0" anchor="t">
            <a:normAutofit/>
          </a:bodyPr>
          <a:lstStyle>
            <a:lvl1pPr algn="l" defTabSz="914400" rtl="0" eaLnBrk="1" latinLnBrk="0" hangingPunct="1">
              <a:lnSpc>
                <a:spcPct val="100000"/>
              </a:lnSpc>
              <a:spcBef>
                <a:spcPct val="0"/>
              </a:spcBef>
              <a:buNone/>
              <a:defRPr lang="en-GB" sz="3200" b="0" i="0" kern="1200" dirty="0">
                <a:solidFill>
                  <a:schemeClr val="bg1"/>
                </a:solidFill>
                <a:latin typeface="+mj-lt"/>
                <a:ea typeface="+mj-ea"/>
                <a:cs typeface="+mj-cs"/>
              </a:defRPr>
            </a:lvl1pPr>
          </a:lstStyle>
          <a:p>
            <a:r>
              <a:rPr lang="en-US" sz="4400" dirty="0">
                <a:effectLst>
                  <a:outerShdw blurRad="63500" sx="102000" sy="102000" algn="ctr" rotWithShape="0">
                    <a:prstClr val="black">
                      <a:alpha val="40000"/>
                    </a:prstClr>
                  </a:outerShdw>
                </a:effectLst>
              </a:rPr>
              <a:t>Conclusion</a:t>
            </a:r>
          </a:p>
        </p:txBody>
      </p:sp>
      <p:pic>
        <p:nvPicPr>
          <p:cNvPr id="7" name="Picture 6">
            <a:extLst>
              <a:ext uri="{FF2B5EF4-FFF2-40B4-BE49-F238E27FC236}">
                <a16:creationId xmlns:a16="http://schemas.microsoft.com/office/drawing/2014/main" id="{3E0D550B-0423-465E-0B95-DD1AE809DF71}"/>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GlowDiffused/>
                    </a14:imgEffect>
                    <a14:imgEffect>
                      <a14:brightnessContrast bright="40000"/>
                    </a14:imgEffect>
                  </a14:imgLayer>
                </a14:imgProps>
              </a:ext>
            </a:extLst>
          </a:blip>
          <a:srcRect l="28527" t="17270" r="31262" b="20745"/>
          <a:stretch/>
        </p:blipFill>
        <p:spPr>
          <a:xfrm rot="5567807">
            <a:off x="9817647" y="-196461"/>
            <a:ext cx="2555224" cy="2524927"/>
          </a:xfrm>
          <a:prstGeom prst="rect">
            <a:avLst/>
          </a:prstGeom>
        </p:spPr>
      </p:pic>
      <p:pic>
        <p:nvPicPr>
          <p:cNvPr id="8" name="Picture 7">
            <a:extLst>
              <a:ext uri="{FF2B5EF4-FFF2-40B4-BE49-F238E27FC236}">
                <a16:creationId xmlns:a16="http://schemas.microsoft.com/office/drawing/2014/main" id="{8080956C-0C7C-5C99-75A4-AF33026F15C2}"/>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GlowDiffused/>
                    </a14:imgEffect>
                    <a14:imgEffect>
                      <a14:brightnessContrast bright="40000"/>
                    </a14:imgEffect>
                  </a14:imgLayer>
                </a14:imgProps>
              </a:ext>
            </a:extLst>
          </a:blip>
          <a:srcRect l="28527" t="17270" r="28508" b="16756"/>
          <a:stretch/>
        </p:blipFill>
        <p:spPr>
          <a:xfrm rot="17037154">
            <a:off x="9079548" y="104536"/>
            <a:ext cx="935418" cy="920761"/>
          </a:xfrm>
          <a:prstGeom prst="rect">
            <a:avLst/>
          </a:prstGeom>
        </p:spPr>
      </p:pic>
    </p:spTree>
    <p:extLst>
      <p:ext uri="{BB962C8B-B14F-4D97-AF65-F5344CB8AC3E}">
        <p14:creationId xmlns:p14="http://schemas.microsoft.com/office/powerpoint/2010/main" val="9141345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8000">
        <p159:morph option="byObject"/>
      </p:transition>
    </mc:Choice>
    <mc:Fallback xmlns="">
      <p:transition spd="slow" advClick="0" advTm="8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6194989" y="3429000"/>
            <a:ext cx="4945598" cy="1243584"/>
          </a:xfrm>
        </p:spPr>
        <p:txBody>
          <a:bodyPr/>
          <a:lstStyle/>
          <a:p>
            <a:pPr algn="ctr"/>
            <a:r>
              <a:rPr lang="en-US" dirty="0"/>
              <a:t>Thank You </a:t>
            </a:r>
            <a:endParaRPr lang="en-GB" dirty="0"/>
          </a:p>
        </p:txBody>
      </p:sp>
    </p:spTree>
    <p:extLst>
      <p:ext uri="{BB962C8B-B14F-4D97-AF65-F5344CB8AC3E}">
        <p14:creationId xmlns:p14="http://schemas.microsoft.com/office/powerpoint/2010/main" val="440696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6C499CF-BAF2-69AB-E7CA-BDF6B41854D4}"/>
              </a:ext>
            </a:extLst>
          </p:cNvPr>
          <p:cNvSpPr>
            <a:spLocks noGrp="1"/>
          </p:cNvSpPr>
          <p:nvPr>
            <p:ph type="sldNum" sz="quarter" idx="12"/>
          </p:nvPr>
        </p:nvSpPr>
        <p:spPr/>
        <p:txBody>
          <a:bodyPr/>
          <a:lstStyle/>
          <a:p>
            <a:fld id="{C263D6C4-4840-40CC-AC84-17E24B3B7BDE}" type="slidenum">
              <a:rPr lang="en-US" noProof="0" smtClean="0"/>
              <a:pPr/>
              <a:t>2</a:t>
            </a:fld>
            <a:endParaRPr lang="en-US" noProof="0" dirty="0"/>
          </a:p>
        </p:txBody>
      </p:sp>
      <p:sp>
        <p:nvSpPr>
          <p:cNvPr id="3" name="TextBox 2">
            <a:extLst>
              <a:ext uri="{FF2B5EF4-FFF2-40B4-BE49-F238E27FC236}">
                <a16:creationId xmlns:a16="http://schemas.microsoft.com/office/drawing/2014/main" id="{3D60AFC3-EFCF-CEF9-B666-5AA3E83C319E}"/>
              </a:ext>
            </a:extLst>
          </p:cNvPr>
          <p:cNvSpPr txBox="1"/>
          <p:nvPr/>
        </p:nvSpPr>
        <p:spPr>
          <a:xfrm>
            <a:off x="2776253" y="761694"/>
            <a:ext cx="1872868" cy="830997"/>
          </a:xfrm>
          <a:prstGeom prst="rect">
            <a:avLst/>
          </a:prstGeom>
          <a:noFill/>
        </p:spPr>
        <p:txBody>
          <a:bodyPr wrap="square" rtlCol="0">
            <a:spAutoFit/>
          </a:bodyPr>
          <a:lstStyle/>
          <a:p>
            <a:r>
              <a:rPr lang="en-GB" sz="4800" b="1" u="sng" dirty="0">
                <a:solidFill>
                  <a:srgbClr val="B1DCF7"/>
                </a:solidFill>
                <a:latin typeface="+mj-lt"/>
              </a:rPr>
              <a:t>INDEX</a:t>
            </a:r>
            <a:endParaRPr lang="en-AE" sz="4800" b="1" u="sng" dirty="0">
              <a:solidFill>
                <a:srgbClr val="B1DCF7"/>
              </a:solidFill>
              <a:latin typeface="+mj-lt"/>
            </a:endParaRPr>
          </a:p>
        </p:txBody>
      </p:sp>
      <p:sp>
        <p:nvSpPr>
          <p:cNvPr id="4" name="TextBox 3">
            <a:extLst>
              <a:ext uri="{FF2B5EF4-FFF2-40B4-BE49-F238E27FC236}">
                <a16:creationId xmlns:a16="http://schemas.microsoft.com/office/drawing/2014/main" id="{4190A201-1732-8288-36BD-4C40F94BBFFB}"/>
              </a:ext>
            </a:extLst>
          </p:cNvPr>
          <p:cNvSpPr txBox="1"/>
          <p:nvPr/>
        </p:nvSpPr>
        <p:spPr>
          <a:xfrm>
            <a:off x="517793" y="2212883"/>
            <a:ext cx="9265186" cy="3359831"/>
          </a:xfrm>
          <a:prstGeom prst="rect">
            <a:avLst/>
          </a:prstGeom>
          <a:noFill/>
        </p:spPr>
        <p:txBody>
          <a:bodyPr wrap="square" rtlCol="0">
            <a:spAutoFit/>
          </a:bodyPr>
          <a:lstStyle/>
          <a:p>
            <a:pPr marL="342900" indent="-342900">
              <a:lnSpc>
                <a:spcPct val="150000"/>
              </a:lnSpc>
              <a:buAutoNum type="arabicPeriod"/>
            </a:pPr>
            <a:r>
              <a:rPr lang="en-GB" sz="2400" dirty="0">
                <a:solidFill>
                  <a:srgbClr val="B1DCF7"/>
                </a:solidFill>
                <a:latin typeface="+mj-lt"/>
              </a:rPr>
              <a:t> </a:t>
            </a:r>
            <a:r>
              <a:rPr lang="en-GB" sz="2000" dirty="0">
                <a:solidFill>
                  <a:srgbClr val="B1DCF7"/>
                </a:solidFill>
                <a:latin typeface="+mj-lt"/>
              </a:rPr>
              <a:t>What is Phishing ?</a:t>
            </a:r>
          </a:p>
          <a:p>
            <a:pPr marL="342900" indent="-342900">
              <a:lnSpc>
                <a:spcPct val="150000"/>
              </a:lnSpc>
              <a:buAutoNum type="arabicPeriod"/>
            </a:pPr>
            <a:r>
              <a:rPr lang="en-AE" sz="2000" dirty="0">
                <a:solidFill>
                  <a:srgbClr val="B1DCF7"/>
                </a:solidFill>
                <a:latin typeface="+mj-lt"/>
              </a:rPr>
              <a:t> Common Types of Phishing</a:t>
            </a:r>
          </a:p>
          <a:p>
            <a:pPr marL="342900" indent="-342900">
              <a:lnSpc>
                <a:spcPct val="150000"/>
              </a:lnSpc>
              <a:buAutoNum type="arabicPeriod"/>
            </a:pPr>
            <a:r>
              <a:rPr lang="en-AE" sz="2000" dirty="0">
                <a:solidFill>
                  <a:srgbClr val="B1DCF7"/>
                </a:solidFill>
                <a:latin typeface="+mj-lt"/>
              </a:rPr>
              <a:t> How does Phishing work ?</a:t>
            </a:r>
          </a:p>
          <a:p>
            <a:pPr marL="342900" indent="-342900">
              <a:lnSpc>
                <a:spcPct val="150000"/>
              </a:lnSpc>
              <a:buAutoNum type="arabicPeriod"/>
            </a:pPr>
            <a:r>
              <a:rPr lang="en-AE" sz="2000" dirty="0">
                <a:solidFill>
                  <a:srgbClr val="B1DCF7"/>
                </a:solidFill>
                <a:latin typeface="+mj-lt"/>
              </a:rPr>
              <a:t> Recognizing Phishing Emails</a:t>
            </a:r>
          </a:p>
          <a:p>
            <a:pPr marL="342900" indent="-342900">
              <a:lnSpc>
                <a:spcPct val="150000"/>
              </a:lnSpc>
              <a:buAutoNum type="arabicPeriod"/>
            </a:pPr>
            <a:r>
              <a:rPr lang="en-AE" sz="2000" dirty="0">
                <a:solidFill>
                  <a:srgbClr val="B1DCF7"/>
                </a:solidFill>
                <a:latin typeface="+mj-lt"/>
              </a:rPr>
              <a:t> Prevention Against Phishing Emails</a:t>
            </a:r>
          </a:p>
          <a:p>
            <a:pPr marL="342900" indent="-342900">
              <a:lnSpc>
                <a:spcPct val="150000"/>
              </a:lnSpc>
              <a:buAutoNum type="arabicPeriod"/>
            </a:pPr>
            <a:r>
              <a:rPr lang="en-AE" sz="2000" dirty="0">
                <a:solidFill>
                  <a:srgbClr val="B1DCF7"/>
                </a:solidFill>
                <a:latin typeface="+mj-lt"/>
              </a:rPr>
              <a:t> Detecting Phishing Websites</a:t>
            </a:r>
          </a:p>
          <a:p>
            <a:pPr marL="342900" indent="-342900">
              <a:lnSpc>
                <a:spcPct val="150000"/>
              </a:lnSpc>
              <a:buAutoNum type="arabicPeriod"/>
            </a:pPr>
            <a:r>
              <a:rPr lang="en-AE" sz="2000" dirty="0">
                <a:solidFill>
                  <a:srgbClr val="B1DCF7"/>
                </a:solidFill>
                <a:latin typeface="+mj-lt"/>
              </a:rPr>
              <a:t> Avoiding Phishing Websites</a:t>
            </a:r>
          </a:p>
        </p:txBody>
      </p:sp>
      <p:sp>
        <p:nvSpPr>
          <p:cNvPr id="5" name="TextBox 4">
            <a:extLst>
              <a:ext uri="{FF2B5EF4-FFF2-40B4-BE49-F238E27FC236}">
                <a16:creationId xmlns:a16="http://schemas.microsoft.com/office/drawing/2014/main" id="{27A4EF1F-AC30-EF89-DA16-78DF4CAFC96D}"/>
              </a:ext>
            </a:extLst>
          </p:cNvPr>
          <p:cNvSpPr txBox="1"/>
          <p:nvPr/>
        </p:nvSpPr>
        <p:spPr>
          <a:xfrm>
            <a:off x="6369738" y="3429000"/>
            <a:ext cx="5706737" cy="2446824"/>
          </a:xfrm>
          <a:prstGeom prst="rect">
            <a:avLst/>
          </a:prstGeom>
          <a:noFill/>
        </p:spPr>
        <p:txBody>
          <a:bodyPr wrap="square" rtlCol="0">
            <a:spAutoFit/>
          </a:bodyPr>
          <a:lstStyle/>
          <a:p>
            <a:pPr marL="342900" indent="-342900">
              <a:lnSpc>
                <a:spcPct val="150000"/>
              </a:lnSpc>
              <a:buFont typeface="+mj-lt"/>
              <a:buAutoNum type="arabicPeriod" startAt="8"/>
            </a:pPr>
            <a:r>
              <a:rPr lang="en-AE" sz="1800" dirty="0">
                <a:solidFill>
                  <a:srgbClr val="B1DCF7"/>
                </a:solidFill>
                <a:latin typeface="+mj-lt"/>
              </a:rPr>
              <a:t> Social Engineering Tactics</a:t>
            </a:r>
          </a:p>
          <a:p>
            <a:pPr marL="342900" indent="-342900">
              <a:lnSpc>
                <a:spcPct val="150000"/>
              </a:lnSpc>
              <a:buAutoNum type="arabicPeriod" startAt="8"/>
            </a:pPr>
            <a:r>
              <a:rPr lang="en-AE" sz="1800" dirty="0">
                <a:solidFill>
                  <a:srgbClr val="B1DCF7"/>
                </a:solidFill>
                <a:latin typeface="+mj-lt"/>
              </a:rPr>
              <a:t> Protecting Against Social Engineering</a:t>
            </a:r>
          </a:p>
          <a:p>
            <a:pPr marL="342900" indent="-342900">
              <a:lnSpc>
                <a:spcPct val="150000"/>
              </a:lnSpc>
              <a:buAutoNum type="arabicPeriod" startAt="8"/>
            </a:pPr>
            <a:r>
              <a:rPr lang="en-AE" sz="1800" dirty="0">
                <a:solidFill>
                  <a:srgbClr val="B1DCF7"/>
                </a:solidFill>
                <a:latin typeface="+mj-lt"/>
              </a:rPr>
              <a:t> Case Study</a:t>
            </a:r>
          </a:p>
          <a:p>
            <a:pPr marL="342900" indent="-342900">
              <a:lnSpc>
                <a:spcPct val="150000"/>
              </a:lnSpc>
              <a:buAutoNum type="arabicPeriod" startAt="8"/>
            </a:pPr>
            <a:r>
              <a:rPr lang="en-AE" sz="1800" dirty="0">
                <a:solidFill>
                  <a:srgbClr val="B1DCF7"/>
                </a:solidFill>
                <a:latin typeface="+mj-lt"/>
              </a:rPr>
              <a:t> Impact of Phishing Attacks</a:t>
            </a:r>
          </a:p>
          <a:p>
            <a:pPr marL="342900" indent="-342900">
              <a:lnSpc>
                <a:spcPct val="150000"/>
              </a:lnSpc>
              <a:buAutoNum type="arabicPeriod" startAt="8"/>
            </a:pPr>
            <a:r>
              <a:rPr lang="en-AE" sz="1800" dirty="0">
                <a:solidFill>
                  <a:srgbClr val="B1DCF7"/>
                </a:solidFill>
                <a:latin typeface="+mj-lt"/>
              </a:rPr>
              <a:t> Conclusion</a:t>
            </a:r>
          </a:p>
          <a:p>
            <a:endParaRPr lang="en-AE" dirty="0"/>
          </a:p>
        </p:txBody>
      </p:sp>
      <p:pic>
        <p:nvPicPr>
          <p:cNvPr id="8" name="Picture 7">
            <a:extLst>
              <a:ext uri="{FF2B5EF4-FFF2-40B4-BE49-F238E27FC236}">
                <a16:creationId xmlns:a16="http://schemas.microsoft.com/office/drawing/2014/main" id="{82AD8AE4-F8ED-1537-8008-546422D16C13}"/>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Photocopy/>
                    </a14:imgEffect>
                  </a14:imgLayer>
                </a14:imgProps>
              </a:ext>
            </a:extLst>
          </a:blip>
          <a:srcRect r="44944"/>
          <a:stretch/>
        </p:blipFill>
        <p:spPr>
          <a:xfrm rot="16200000">
            <a:off x="8644212" y="-338413"/>
            <a:ext cx="3209375" cy="3886200"/>
          </a:xfrm>
          <a:prstGeom prst="rect">
            <a:avLst/>
          </a:prstGeom>
        </p:spPr>
      </p:pic>
    </p:spTree>
    <p:extLst>
      <p:ext uri="{BB962C8B-B14F-4D97-AF65-F5344CB8AC3E}">
        <p14:creationId xmlns:p14="http://schemas.microsoft.com/office/powerpoint/2010/main" val="11075408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BD8413-C238-49D7-A4E1-E8FEF1811A0E}"/>
              </a:ext>
            </a:extLst>
          </p:cNvPr>
          <p:cNvSpPr>
            <a:spLocks noGrp="1"/>
          </p:cNvSpPr>
          <p:nvPr>
            <p:ph type="title"/>
          </p:nvPr>
        </p:nvSpPr>
        <p:spPr>
          <a:xfrm>
            <a:off x="342646" y="1082657"/>
            <a:ext cx="7781544" cy="859055"/>
          </a:xfrm>
        </p:spPr>
        <p:txBody>
          <a:bodyPr>
            <a:normAutofit/>
          </a:bodyPr>
          <a:lstStyle/>
          <a:p>
            <a:r>
              <a:rPr lang="en-US" sz="4900" dirty="0">
                <a:effectLst>
                  <a:outerShdw blurRad="63500" sx="102000" sy="102000" algn="ctr" rotWithShape="0">
                    <a:prstClr val="black">
                      <a:alpha val="45000"/>
                    </a:prstClr>
                  </a:outerShdw>
                </a:effectLst>
              </a:rPr>
              <a:t>What is Phishing ?</a:t>
            </a:r>
          </a:p>
        </p:txBody>
      </p:sp>
      <p:sp>
        <p:nvSpPr>
          <p:cNvPr id="5" name="Text Placeholder 4">
            <a:extLst>
              <a:ext uri="{FF2B5EF4-FFF2-40B4-BE49-F238E27FC236}">
                <a16:creationId xmlns:a16="http://schemas.microsoft.com/office/drawing/2014/main" id="{0A95F4DE-39B7-4CE2-BC1E-8B8AE662A895}"/>
              </a:ext>
            </a:extLst>
          </p:cNvPr>
          <p:cNvSpPr>
            <a:spLocks noGrp="1"/>
          </p:cNvSpPr>
          <p:nvPr>
            <p:ph type="body" idx="1"/>
          </p:nvPr>
        </p:nvSpPr>
        <p:spPr>
          <a:xfrm>
            <a:off x="342646" y="2133782"/>
            <a:ext cx="8592034" cy="1746515"/>
          </a:xfrm>
        </p:spPr>
        <p:txBody>
          <a:bodyPr>
            <a:noAutofit/>
          </a:bodyPr>
          <a:lstStyle/>
          <a:p>
            <a:r>
              <a:rPr lang="en-GB" b="0" i="0" dirty="0">
                <a:solidFill>
                  <a:srgbClr val="B1DCF7"/>
                </a:solidFill>
                <a:effectLst/>
              </a:rPr>
              <a:t>“Phishing” refers to an attempt to steal sensitive information, typically in the form of usernames, passwords, credit card numbers, bank account information or other important data in order to utilize or sell the stolen information.</a:t>
            </a:r>
          </a:p>
        </p:txBody>
      </p:sp>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3</a:t>
            </a:fld>
            <a:endParaRPr lang="en-US" dirty="0"/>
          </a:p>
        </p:txBody>
      </p:sp>
      <p:pic>
        <p:nvPicPr>
          <p:cNvPr id="6" name="Picture 5">
            <a:extLst>
              <a:ext uri="{FF2B5EF4-FFF2-40B4-BE49-F238E27FC236}">
                <a16:creationId xmlns:a16="http://schemas.microsoft.com/office/drawing/2014/main" id="{5E675016-7556-7C26-016B-04A63BA82F03}"/>
              </a:ext>
            </a:extLst>
          </p:cNvPr>
          <p:cNvPicPr>
            <a:picLocks noChangeAspect="1"/>
          </p:cNvPicPr>
          <p:nvPr/>
        </p:nvPicPr>
        <p:blipFill>
          <a:blip r:embed="rId2"/>
          <a:stretch>
            <a:fillRect/>
          </a:stretch>
        </p:blipFill>
        <p:spPr>
          <a:xfrm flipH="1">
            <a:off x="5564092" y="3211722"/>
            <a:ext cx="3480886" cy="3480886"/>
          </a:xfrm>
          <a:prstGeom prst="rect">
            <a:avLst/>
          </a:prstGeom>
        </p:spPr>
      </p:pic>
      <p:sp>
        <p:nvSpPr>
          <p:cNvPr id="7" name="Text Placeholder 4">
            <a:extLst>
              <a:ext uri="{FF2B5EF4-FFF2-40B4-BE49-F238E27FC236}">
                <a16:creationId xmlns:a16="http://schemas.microsoft.com/office/drawing/2014/main" id="{CBB0346C-B1AA-38F8-DFE4-93C19244AB8F}"/>
              </a:ext>
            </a:extLst>
          </p:cNvPr>
          <p:cNvSpPr txBox="1">
            <a:spLocks/>
          </p:cNvSpPr>
          <p:nvPr/>
        </p:nvSpPr>
        <p:spPr>
          <a:xfrm>
            <a:off x="342646" y="3472701"/>
            <a:ext cx="5002240" cy="254306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Clr>
                <a:schemeClr val="accent2"/>
              </a:buClr>
              <a:buFont typeface="Arial" panose="020B0604020202020204" pitchFamily="34" charset="0"/>
              <a:buNone/>
              <a:defRPr lang="en-US" sz="1600" kern="1200" spc="300">
                <a:solidFill>
                  <a:schemeClr val="accent1">
                    <a:lumMod val="20000"/>
                    <a:lumOff val="80000"/>
                  </a:schemeClr>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solidFill>
                <a:srgbClr val="B1DCF7"/>
              </a:solidFill>
              <a:ea typeface="Calibri" panose="020F0502020204030204" pitchFamily="34" charset="0"/>
              <a:cs typeface="Calibri" panose="020F0502020204030204" pitchFamily="34" charset="0"/>
            </a:endParaRPr>
          </a:p>
          <a:p>
            <a:r>
              <a:rPr lang="en-GB" dirty="0">
                <a:solidFill>
                  <a:srgbClr val="B1DCF7"/>
                </a:solidFill>
                <a:ea typeface="Calibri" panose="020F0502020204030204" pitchFamily="34" charset="0"/>
                <a:cs typeface="Calibri" panose="020F0502020204030204" pitchFamily="34" charset="0"/>
              </a:rPr>
              <a:t>For example: Cybercriminals sent SMS messages that told recipients they should click a link to view important information about an upcoming USPS delivery. The malicious link actually took victims to various web pages designed to steal their Google account credentials.</a:t>
            </a:r>
          </a:p>
        </p:txBody>
      </p:sp>
      <p:pic>
        <p:nvPicPr>
          <p:cNvPr id="11" name="Picture 10">
            <a:extLst>
              <a:ext uri="{FF2B5EF4-FFF2-40B4-BE49-F238E27FC236}">
                <a16:creationId xmlns:a16="http://schemas.microsoft.com/office/drawing/2014/main" id="{BD02F8ED-4443-F694-2095-C32A7B5D5FBC}"/>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a14:imgEffect>
                  </a14:imgLayer>
                </a14:imgProps>
              </a:ext>
            </a:extLst>
          </a:blip>
          <a:srcRect l="28527" t="17270" r="28508" b="16756"/>
          <a:stretch/>
        </p:blipFill>
        <p:spPr>
          <a:xfrm rot="9007383">
            <a:off x="8821808" y="-963565"/>
            <a:ext cx="2553630" cy="2513617"/>
          </a:xfrm>
          <a:prstGeom prst="rect">
            <a:avLst/>
          </a:prstGeom>
        </p:spPr>
      </p:pic>
      <p:pic>
        <p:nvPicPr>
          <p:cNvPr id="12" name="Picture 11">
            <a:extLst>
              <a:ext uri="{FF2B5EF4-FFF2-40B4-BE49-F238E27FC236}">
                <a16:creationId xmlns:a16="http://schemas.microsoft.com/office/drawing/2014/main" id="{05C52E93-65D5-6FFB-2F6B-8D4A240AA893}"/>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a14:imgEffect>
                  </a14:imgLayer>
                </a14:imgProps>
              </a:ext>
            </a:extLst>
          </a:blip>
          <a:srcRect l="28527" t="17270" r="28508" b="16756"/>
          <a:stretch/>
        </p:blipFill>
        <p:spPr>
          <a:xfrm rot="7907858">
            <a:off x="7410681" y="-862980"/>
            <a:ext cx="1668261" cy="1642121"/>
          </a:xfrm>
          <a:prstGeom prst="rect">
            <a:avLst/>
          </a:prstGeom>
        </p:spPr>
      </p:pic>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179B88-D43C-4A31-9A52-3498E9430782}"/>
              </a:ext>
            </a:extLst>
          </p:cNvPr>
          <p:cNvSpPr>
            <a:spLocks noGrp="1"/>
          </p:cNvSpPr>
          <p:nvPr>
            <p:ph type="title"/>
          </p:nvPr>
        </p:nvSpPr>
        <p:spPr>
          <a:xfrm>
            <a:off x="885952" y="523827"/>
            <a:ext cx="10420096" cy="859055"/>
          </a:xfrm>
        </p:spPr>
        <p:txBody>
          <a:bodyPr>
            <a:normAutofit/>
          </a:bodyPr>
          <a:lstStyle/>
          <a:p>
            <a:pPr algn="ctr"/>
            <a:r>
              <a:rPr lang="en-US" sz="4400" dirty="0">
                <a:effectLst>
                  <a:outerShdw blurRad="63500" sx="102000" sy="102000" algn="ctr" rotWithShape="0">
                    <a:prstClr val="black">
                      <a:alpha val="45000"/>
                    </a:prstClr>
                  </a:outerShdw>
                </a:effectLst>
              </a:rPr>
              <a:t>Common Types of Phishing Attacks</a:t>
            </a:r>
          </a:p>
        </p:txBody>
      </p:sp>
      <p:sp>
        <p:nvSpPr>
          <p:cNvPr id="5" name="Text Placeholder 4">
            <a:extLst>
              <a:ext uri="{FF2B5EF4-FFF2-40B4-BE49-F238E27FC236}">
                <a16:creationId xmlns:a16="http://schemas.microsoft.com/office/drawing/2014/main" id="{DCDDBE65-9AB1-4989-AF86-726591A6A128}"/>
              </a:ext>
            </a:extLst>
          </p:cNvPr>
          <p:cNvSpPr>
            <a:spLocks noGrp="1"/>
          </p:cNvSpPr>
          <p:nvPr>
            <p:ph type="body" idx="1"/>
          </p:nvPr>
        </p:nvSpPr>
        <p:spPr>
          <a:xfrm>
            <a:off x="468293" y="1699578"/>
            <a:ext cx="9402820" cy="663771"/>
          </a:xfrm>
        </p:spPr>
        <p:txBody>
          <a:bodyPr/>
          <a:lstStyle/>
          <a:p>
            <a:r>
              <a:rPr lang="en-US" b="1" dirty="0"/>
              <a:t>1. Email Phishing</a:t>
            </a:r>
          </a:p>
          <a:p>
            <a:r>
              <a:rPr lang="en-US" dirty="0"/>
              <a:t>    - </a:t>
            </a:r>
            <a:r>
              <a:rPr lang="en-GB" dirty="0"/>
              <a:t>Fraudulent emails that seem to be from a legitimate source.</a:t>
            </a:r>
            <a:endParaRPr lang="en-US" dirty="0"/>
          </a:p>
          <a:p>
            <a:endParaRPr lang="en-US" dirty="0"/>
          </a:p>
        </p:txBody>
      </p:sp>
      <p:sp>
        <p:nvSpPr>
          <p:cNvPr id="2" name="Slide Number Placeholder 1">
            <a:extLst>
              <a:ext uri="{FF2B5EF4-FFF2-40B4-BE49-F238E27FC236}">
                <a16:creationId xmlns:a16="http://schemas.microsoft.com/office/drawing/2014/main" id="{8B065C75-272B-4BB5-BA23-D80E8654D621}"/>
              </a:ext>
            </a:extLst>
          </p:cNvPr>
          <p:cNvSpPr>
            <a:spLocks noGrp="1"/>
          </p:cNvSpPr>
          <p:nvPr>
            <p:ph type="sldNum" sz="quarter" idx="12"/>
          </p:nvPr>
        </p:nvSpPr>
        <p:spPr/>
        <p:txBody>
          <a:bodyPr/>
          <a:lstStyle/>
          <a:p>
            <a:fld id="{C263D6C4-4840-40CC-AC84-17E24B3B7BDE}" type="slidenum">
              <a:rPr lang="en-US" smtClean="0"/>
              <a:pPr/>
              <a:t>4</a:t>
            </a:fld>
            <a:endParaRPr lang="en-US" dirty="0"/>
          </a:p>
        </p:txBody>
      </p:sp>
      <p:sp>
        <p:nvSpPr>
          <p:cNvPr id="7" name="TextBox 6">
            <a:extLst>
              <a:ext uri="{FF2B5EF4-FFF2-40B4-BE49-F238E27FC236}">
                <a16:creationId xmlns:a16="http://schemas.microsoft.com/office/drawing/2014/main" id="{603096E7-B6B2-7076-D2B9-DC6326CBBBCB}"/>
              </a:ext>
            </a:extLst>
          </p:cNvPr>
          <p:cNvSpPr txBox="1"/>
          <p:nvPr/>
        </p:nvSpPr>
        <p:spPr>
          <a:xfrm>
            <a:off x="468293" y="2564289"/>
            <a:ext cx="9496540" cy="663771"/>
          </a:xfrm>
          <a:prstGeom prst="rect">
            <a:avLst/>
          </a:prstGeom>
          <a:noFill/>
        </p:spPr>
        <p:txBody>
          <a:bodyPr wrap="square" rtlCol="0">
            <a:spAutoFit/>
          </a:bodyPr>
          <a:lstStyle/>
          <a:p>
            <a:pPr marL="0" marR="0" lvl="0" indent="0" algn="l" defTabSz="914400" rtl="0" eaLnBrk="1" fontAlgn="auto" latinLnBrk="0" hangingPunct="1">
              <a:lnSpc>
                <a:spcPct val="90000"/>
              </a:lnSpc>
              <a:spcBef>
                <a:spcPts val="1000"/>
              </a:spcBef>
              <a:spcAft>
                <a:spcPts val="0"/>
              </a:spcAft>
              <a:buClr>
                <a:srgbClr val="47C3D3"/>
              </a:buClr>
              <a:buSzTx/>
              <a:buFont typeface="Arial" panose="020B0604020202020204" pitchFamily="34" charset="0"/>
              <a:buNone/>
              <a:tabLst/>
              <a:defRPr/>
            </a:pPr>
            <a:r>
              <a:rPr kumimoji="0" lang="en-US" sz="1600" b="1"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2. Spear Phishing</a:t>
            </a:r>
          </a:p>
          <a:p>
            <a:pPr marL="0" marR="0" lvl="0" indent="0" algn="l" defTabSz="914400" rtl="0" eaLnBrk="1" fontAlgn="auto" latinLnBrk="0" hangingPunct="1">
              <a:lnSpc>
                <a:spcPct val="90000"/>
              </a:lnSpc>
              <a:spcBef>
                <a:spcPts val="1000"/>
              </a:spcBef>
              <a:spcAft>
                <a:spcPts val="0"/>
              </a:spcAft>
              <a:buClr>
                <a:srgbClr val="47C3D3"/>
              </a:buClr>
              <a:buSzTx/>
              <a:buFont typeface="Arial" panose="020B0604020202020204" pitchFamily="34" charset="0"/>
              <a:buNone/>
              <a:tabLst/>
              <a:defRPr/>
            </a:pPr>
            <a:r>
              <a:rPr kumimoji="0" lang="en-US" sz="1600" b="0"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    - </a:t>
            </a:r>
            <a:r>
              <a:rPr kumimoji="0" lang="en-GB" sz="1600" b="0"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Targeted phishing aimed at a specific individual or organization.</a:t>
            </a:r>
            <a:endParaRPr lang="en-AE" dirty="0"/>
          </a:p>
        </p:txBody>
      </p:sp>
      <p:sp>
        <p:nvSpPr>
          <p:cNvPr id="8" name="TextBox 7">
            <a:extLst>
              <a:ext uri="{FF2B5EF4-FFF2-40B4-BE49-F238E27FC236}">
                <a16:creationId xmlns:a16="http://schemas.microsoft.com/office/drawing/2014/main" id="{99FC2A3C-1F3A-C625-E9C6-D105A2ADC786}"/>
              </a:ext>
            </a:extLst>
          </p:cNvPr>
          <p:cNvSpPr txBox="1"/>
          <p:nvPr/>
        </p:nvSpPr>
        <p:spPr>
          <a:xfrm>
            <a:off x="462861" y="3429000"/>
            <a:ext cx="8989764" cy="663771"/>
          </a:xfrm>
          <a:prstGeom prst="rect">
            <a:avLst/>
          </a:prstGeom>
          <a:noFill/>
        </p:spPr>
        <p:txBody>
          <a:bodyPr wrap="square" rtlCol="0">
            <a:spAutoFit/>
          </a:bodyPr>
          <a:lstStyle/>
          <a:p>
            <a:pPr marL="0" marR="0" lvl="0" indent="0" algn="l" defTabSz="914400" rtl="0" eaLnBrk="1" fontAlgn="auto" latinLnBrk="0" hangingPunct="1">
              <a:lnSpc>
                <a:spcPct val="90000"/>
              </a:lnSpc>
              <a:spcBef>
                <a:spcPts val="1000"/>
              </a:spcBef>
              <a:spcAft>
                <a:spcPts val="0"/>
              </a:spcAft>
              <a:buClr>
                <a:srgbClr val="47C3D3"/>
              </a:buClr>
              <a:buSzTx/>
              <a:buFont typeface="Arial" panose="020B0604020202020204" pitchFamily="34" charset="0"/>
              <a:buNone/>
              <a:tabLst/>
              <a:defRPr/>
            </a:pPr>
            <a:r>
              <a:rPr kumimoji="0" lang="en-US" sz="1600" b="1"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3. Whaling</a:t>
            </a:r>
          </a:p>
          <a:p>
            <a:pPr marL="0" marR="0" lvl="0" indent="0" algn="l" defTabSz="914400" rtl="0" eaLnBrk="1" fontAlgn="auto" latinLnBrk="0" hangingPunct="1">
              <a:lnSpc>
                <a:spcPct val="90000"/>
              </a:lnSpc>
              <a:spcBef>
                <a:spcPts val="1000"/>
              </a:spcBef>
              <a:spcAft>
                <a:spcPts val="0"/>
              </a:spcAft>
              <a:buClr>
                <a:srgbClr val="47C3D3"/>
              </a:buClr>
              <a:buSzTx/>
              <a:buFont typeface="Arial" panose="020B0604020202020204" pitchFamily="34" charset="0"/>
              <a:buNone/>
              <a:tabLst/>
              <a:defRPr/>
            </a:pPr>
            <a:r>
              <a:rPr kumimoji="0" lang="en-US" sz="1600" b="0"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    - </a:t>
            </a:r>
            <a:r>
              <a:rPr kumimoji="0" lang="en-GB" sz="1600" b="0"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Targeting high-profile individuals like executives.</a:t>
            </a:r>
            <a:endParaRPr lang="en-AE" sz="1600" dirty="0"/>
          </a:p>
        </p:txBody>
      </p:sp>
      <p:sp>
        <p:nvSpPr>
          <p:cNvPr id="9" name="TextBox 8">
            <a:extLst>
              <a:ext uri="{FF2B5EF4-FFF2-40B4-BE49-F238E27FC236}">
                <a16:creationId xmlns:a16="http://schemas.microsoft.com/office/drawing/2014/main" id="{9B81E186-25C8-A55B-3169-65286AAD921A}"/>
              </a:ext>
            </a:extLst>
          </p:cNvPr>
          <p:cNvSpPr txBox="1"/>
          <p:nvPr/>
        </p:nvSpPr>
        <p:spPr>
          <a:xfrm>
            <a:off x="462861" y="4293711"/>
            <a:ext cx="8637224" cy="663771"/>
          </a:xfrm>
          <a:prstGeom prst="rect">
            <a:avLst/>
          </a:prstGeom>
          <a:noFill/>
        </p:spPr>
        <p:txBody>
          <a:bodyPr wrap="square" rtlCol="0">
            <a:spAutoFit/>
          </a:bodyPr>
          <a:lstStyle/>
          <a:p>
            <a:pPr marL="0" marR="0" lvl="0" indent="0" algn="l" defTabSz="914400" rtl="0" eaLnBrk="1" fontAlgn="auto" latinLnBrk="0" hangingPunct="1">
              <a:lnSpc>
                <a:spcPct val="90000"/>
              </a:lnSpc>
              <a:spcBef>
                <a:spcPts val="1000"/>
              </a:spcBef>
              <a:spcAft>
                <a:spcPts val="0"/>
              </a:spcAft>
              <a:buClr>
                <a:srgbClr val="47C3D3"/>
              </a:buClr>
              <a:buSzTx/>
              <a:buFont typeface="Arial" panose="020B0604020202020204" pitchFamily="34" charset="0"/>
              <a:buNone/>
              <a:tabLst/>
              <a:defRPr/>
            </a:pPr>
            <a:r>
              <a:rPr kumimoji="0" lang="en-US" sz="1600" b="1"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4. Smishing (SMS Phishing)</a:t>
            </a:r>
          </a:p>
          <a:p>
            <a:pPr marL="0" marR="0" lvl="0" indent="0" algn="l" defTabSz="914400" rtl="0" eaLnBrk="1" fontAlgn="auto" latinLnBrk="0" hangingPunct="1">
              <a:lnSpc>
                <a:spcPct val="90000"/>
              </a:lnSpc>
              <a:spcBef>
                <a:spcPts val="1000"/>
              </a:spcBef>
              <a:spcAft>
                <a:spcPts val="0"/>
              </a:spcAft>
              <a:buClr>
                <a:srgbClr val="47C3D3"/>
              </a:buClr>
              <a:buSzTx/>
              <a:buFont typeface="Arial" panose="020B0604020202020204" pitchFamily="34" charset="0"/>
              <a:buNone/>
              <a:tabLst/>
              <a:defRPr/>
            </a:pPr>
            <a:r>
              <a:rPr kumimoji="0" lang="en-US" sz="1600" b="0"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    - </a:t>
            </a:r>
            <a:r>
              <a:rPr kumimoji="0" lang="en-GB" sz="1600" b="0"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Phishing via SMS or text messages.</a:t>
            </a:r>
            <a:endParaRPr lang="en-AE" sz="1600" dirty="0"/>
          </a:p>
        </p:txBody>
      </p:sp>
      <p:sp>
        <p:nvSpPr>
          <p:cNvPr id="10" name="TextBox 9">
            <a:extLst>
              <a:ext uri="{FF2B5EF4-FFF2-40B4-BE49-F238E27FC236}">
                <a16:creationId xmlns:a16="http://schemas.microsoft.com/office/drawing/2014/main" id="{1CCDB2E1-A4CE-3731-14E3-B7F354B74AC1}"/>
              </a:ext>
            </a:extLst>
          </p:cNvPr>
          <p:cNvSpPr txBox="1"/>
          <p:nvPr/>
        </p:nvSpPr>
        <p:spPr>
          <a:xfrm>
            <a:off x="462861" y="5158422"/>
            <a:ext cx="9066882" cy="663771"/>
          </a:xfrm>
          <a:prstGeom prst="rect">
            <a:avLst/>
          </a:prstGeom>
          <a:noFill/>
        </p:spPr>
        <p:txBody>
          <a:bodyPr wrap="square" rtlCol="0">
            <a:spAutoFit/>
          </a:bodyPr>
          <a:lstStyle/>
          <a:p>
            <a:pPr marL="0" marR="0" lvl="0" indent="0" algn="l" defTabSz="914400" rtl="0" eaLnBrk="1" fontAlgn="auto" latinLnBrk="0" hangingPunct="1">
              <a:lnSpc>
                <a:spcPct val="90000"/>
              </a:lnSpc>
              <a:spcBef>
                <a:spcPts val="1000"/>
              </a:spcBef>
              <a:spcAft>
                <a:spcPts val="0"/>
              </a:spcAft>
              <a:buClr>
                <a:srgbClr val="47C3D3"/>
              </a:buClr>
              <a:buSzTx/>
              <a:buFont typeface="Arial" panose="020B0604020202020204" pitchFamily="34" charset="0"/>
              <a:buNone/>
              <a:tabLst/>
              <a:defRPr/>
            </a:pPr>
            <a:r>
              <a:rPr kumimoji="0" lang="en-US" sz="1600" b="1"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5. Vishing (Voice Phishing)</a:t>
            </a:r>
          </a:p>
          <a:p>
            <a:pPr marL="0" marR="0" lvl="0" indent="0" algn="l" defTabSz="914400" rtl="0" eaLnBrk="1" fontAlgn="auto" latinLnBrk="0" hangingPunct="1">
              <a:lnSpc>
                <a:spcPct val="90000"/>
              </a:lnSpc>
              <a:spcBef>
                <a:spcPts val="1000"/>
              </a:spcBef>
              <a:spcAft>
                <a:spcPts val="0"/>
              </a:spcAft>
              <a:buClr>
                <a:srgbClr val="47C3D3"/>
              </a:buClr>
              <a:buSzTx/>
              <a:buFont typeface="Arial" panose="020B0604020202020204" pitchFamily="34" charset="0"/>
              <a:buNone/>
              <a:tabLst/>
              <a:defRPr/>
            </a:pPr>
            <a:r>
              <a:rPr kumimoji="0" lang="en-US" sz="1600" b="0"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    - </a:t>
            </a:r>
            <a:r>
              <a:rPr kumimoji="0" lang="en-GB" sz="1600" b="0" i="0" u="none" strike="noStrike" kern="1200" cap="none" spc="300" normalizeH="0" baseline="0" noProof="0" dirty="0">
                <a:ln>
                  <a:noFill/>
                </a:ln>
                <a:solidFill>
                  <a:srgbClr val="0065A4">
                    <a:lumMod val="20000"/>
                    <a:lumOff val="80000"/>
                  </a:srgbClr>
                </a:solidFill>
                <a:effectLst/>
                <a:uLnTx/>
                <a:uFillTx/>
                <a:latin typeface="Arial"/>
                <a:ea typeface="+mn-ea"/>
                <a:cs typeface="Arial" panose="020B0604020202020204" pitchFamily="34" charset="0"/>
              </a:rPr>
              <a:t>Phishing via voice calls.</a:t>
            </a:r>
            <a:endParaRPr lang="en-AE" sz="1600" dirty="0"/>
          </a:p>
        </p:txBody>
      </p:sp>
      <p:pic>
        <p:nvPicPr>
          <p:cNvPr id="12" name="Picture 11">
            <a:extLst>
              <a:ext uri="{FF2B5EF4-FFF2-40B4-BE49-F238E27FC236}">
                <a16:creationId xmlns:a16="http://schemas.microsoft.com/office/drawing/2014/main" id="{41811ACD-2010-5EB6-642F-C1B09E10956C}"/>
              </a:ext>
            </a:extLst>
          </p:cNvPr>
          <p:cNvPicPr>
            <a:picLocks noChangeAspect="1"/>
          </p:cNvPicPr>
          <p:nvPr/>
        </p:nvPicPr>
        <p:blipFill>
          <a:blip r:embed="rId2"/>
          <a:stretch>
            <a:fillRect/>
          </a:stretch>
        </p:blipFill>
        <p:spPr>
          <a:xfrm>
            <a:off x="7939697" y="3502226"/>
            <a:ext cx="3180091" cy="3312391"/>
          </a:xfrm>
          <a:prstGeom prst="rect">
            <a:avLst/>
          </a:prstGeom>
        </p:spPr>
      </p:pic>
      <p:pic>
        <p:nvPicPr>
          <p:cNvPr id="15" name="Picture 14">
            <a:extLst>
              <a:ext uri="{FF2B5EF4-FFF2-40B4-BE49-F238E27FC236}">
                <a16:creationId xmlns:a16="http://schemas.microsoft.com/office/drawing/2014/main" id="{0C54EE9D-4F5B-AC4D-967E-1C7CD73BBE5E}"/>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a14:imgEffect>
                  </a14:imgLayer>
                </a14:imgProps>
              </a:ext>
            </a:extLst>
          </a:blip>
          <a:srcRect l="28527" t="17270" r="28508" b="16756"/>
          <a:stretch/>
        </p:blipFill>
        <p:spPr>
          <a:xfrm rot="20268571">
            <a:off x="-747073" y="5983611"/>
            <a:ext cx="2553630" cy="2513617"/>
          </a:xfrm>
          <a:prstGeom prst="rect">
            <a:avLst/>
          </a:prstGeom>
        </p:spPr>
      </p:pic>
      <p:pic>
        <p:nvPicPr>
          <p:cNvPr id="16" name="Picture 15">
            <a:extLst>
              <a:ext uri="{FF2B5EF4-FFF2-40B4-BE49-F238E27FC236}">
                <a16:creationId xmlns:a16="http://schemas.microsoft.com/office/drawing/2014/main" id="{3203F4B3-88F8-DF39-DD72-7ACDFCE35F16}"/>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a14:imgEffect>
                  </a14:imgLayer>
                </a14:imgProps>
              </a:ext>
            </a:extLst>
          </a:blip>
          <a:srcRect l="28527" t="17270" r="28508" b="16756"/>
          <a:stretch/>
        </p:blipFill>
        <p:spPr>
          <a:xfrm rot="20268571">
            <a:off x="10746119" y="-1550706"/>
            <a:ext cx="2553630" cy="2513617"/>
          </a:xfrm>
          <a:prstGeom prst="rect">
            <a:avLst/>
          </a:prstGeom>
        </p:spPr>
      </p:pic>
    </p:spTree>
    <p:extLst>
      <p:ext uri="{BB962C8B-B14F-4D97-AF65-F5344CB8AC3E}">
        <p14:creationId xmlns:p14="http://schemas.microsoft.com/office/powerpoint/2010/main" val="7098287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268477" y="693508"/>
            <a:ext cx="8001987" cy="701731"/>
          </a:xfrm>
        </p:spPr>
        <p:txBody>
          <a:bodyPr/>
          <a:lstStyle/>
          <a:p>
            <a:r>
              <a:rPr lang="en-US" sz="4400" dirty="0">
                <a:effectLst>
                  <a:outerShdw blurRad="63500" sx="102000" sy="102000" algn="ctr" rotWithShape="0">
                    <a:prstClr val="black">
                      <a:alpha val="45000"/>
                    </a:prstClr>
                  </a:outerShdw>
                </a:effectLst>
              </a:rPr>
              <a:t>How does Phishing work ?</a:t>
            </a:r>
          </a:p>
        </p:txBody>
      </p:sp>
      <p:sp>
        <p:nvSpPr>
          <p:cNvPr id="10" name="Text Placeholder 9">
            <a:extLst>
              <a:ext uri="{FF2B5EF4-FFF2-40B4-BE49-F238E27FC236}">
                <a16:creationId xmlns:a16="http://schemas.microsoft.com/office/drawing/2014/main" id="{EF2BC084-E6DB-4DE7-B309-042A85EBA700}"/>
              </a:ext>
            </a:extLst>
          </p:cNvPr>
          <p:cNvSpPr>
            <a:spLocks noGrp="1"/>
          </p:cNvSpPr>
          <p:nvPr>
            <p:ph type="body" sz="quarter" idx="13"/>
          </p:nvPr>
        </p:nvSpPr>
        <p:spPr>
          <a:xfrm>
            <a:off x="8126301" y="3745521"/>
            <a:ext cx="2907888" cy="2496618"/>
          </a:xfrm>
        </p:spPr>
        <p:txBody>
          <a:bodyPr/>
          <a:lstStyle/>
          <a:p>
            <a:pPr marL="0" indent="0" algn="r">
              <a:buNone/>
            </a:pPr>
            <a:r>
              <a:rPr lang="en-GB" dirty="0">
                <a:solidFill>
                  <a:srgbClr val="B1DCF7"/>
                </a:solidFill>
              </a:rPr>
              <a:t>Phishing attacks use deceptive emails or messages from fake sources to trick individuals into providing sensitive information or downloading malware. Attackers exploit this data for unauthorized access or financial theft. </a:t>
            </a:r>
            <a:endParaRPr lang="en-US" dirty="0">
              <a:solidFill>
                <a:srgbClr val="B1DCF7"/>
              </a:solidFill>
            </a:endParaRPr>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a:lstStyle/>
          <a:p>
            <a:fld id="{C263D6C4-4840-40CC-AC84-17E24B3B7BDE}" type="slidenum">
              <a:rPr lang="en-US" smtClean="0"/>
              <a:pPr/>
              <a:t>5</a:t>
            </a:fld>
            <a:endParaRPr lang="en-US" dirty="0"/>
          </a:p>
        </p:txBody>
      </p:sp>
      <p:grpSp>
        <p:nvGrpSpPr>
          <p:cNvPr id="16" name="Group 15">
            <a:extLst>
              <a:ext uri="{FF2B5EF4-FFF2-40B4-BE49-F238E27FC236}">
                <a16:creationId xmlns:a16="http://schemas.microsoft.com/office/drawing/2014/main" id="{2849BD31-8C7C-7A61-9501-F6E780485799}"/>
              </a:ext>
            </a:extLst>
          </p:cNvPr>
          <p:cNvGrpSpPr/>
          <p:nvPr/>
        </p:nvGrpSpPr>
        <p:grpSpPr>
          <a:xfrm>
            <a:off x="268477" y="1572773"/>
            <a:ext cx="7370456" cy="4591719"/>
            <a:chOff x="3602343" y="1557189"/>
            <a:chExt cx="7370456" cy="4591719"/>
          </a:xfrm>
        </p:grpSpPr>
        <p:pic>
          <p:nvPicPr>
            <p:cNvPr id="4" name="Picture 3">
              <a:extLst>
                <a:ext uri="{FF2B5EF4-FFF2-40B4-BE49-F238E27FC236}">
                  <a16:creationId xmlns:a16="http://schemas.microsoft.com/office/drawing/2014/main" id="{D186DF49-7777-49BC-9528-A5542AEB963E}"/>
                </a:ext>
              </a:extLst>
            </p:cNvPr>
            <p:cNvPicPr>
              <a:picLocks noChangeAspect="1"/>
            </p:cNvPicPr>
            <p:nvPr/>
          </p:nvPicPr>
          <p:blipFill>
            <a:blip r:embed="rId2"/>
            <a:stretch>
              <a:fillRect/>
            </a:stretch>
          </p:blipFill>
          <p:spPr>
            <a:xfrm>
              <a:off x="3602343" y="1557189"/>
              <a:ext cx="7370456" cy="4591719"/>
            </a:xfrm>
            <a:prstGeom prst="rect">
              <a:avLst/>
            </a:prstGeom>
          </p:spPr>
        </p:pic>
        <p:grpSp>
          <p:nvGrpSpPr>
            <p:cNvPr id="15" name="Group 14">
              <a:extLst>
                <a:ext uri="{FF2B5EF4-FFF2-40B4-BE49-F238E27FC236}">
                  <a16:creationId xmlns:a16="http://schemas.microsoft.com/office/drawing/2014/main" id="{A743CCE4-F959-B952-585C-34DACFB20634}"/>
                </a:ext>
              </a:extLst>
            </p:cNvPr>
            <p:cNvGrpSpPr/>
            <p:nvPr/>
          </p:nvGrpSpPr>
          <p:grpSpPr>
            <a:xfrm>
              <a:off x="3650788" y="2868415"/>
              <a:ext cx="7255400" cy="3250213"/>
              <a:chOff x="3650788" y="2868415"/>
              <a:chExt cx="7255400" cy="3250213"/>
            </a:xfrm>
          </p:grpSpPr>
          <p:sp>
            <p:nvSpPr>
              <p:cNvPr id="5" name="TextBox 4">
                <a:extLst>
                  <a:ext uri="{FF2B5EF4-FFF2-40B4-BE49-F238E27FC236}">
                    <a16:creationId xmlns:a16="http://schemas.microsoft.com/office/drawing/2014/main" id="{72C5D3CE-9B8C-5C00-213C-2B088559B0C1}"/>
                  </a:ext>
                </a:extLst>
              </p:cNvPr>
              <p:cNvSpPr txBox="1"/>
              <p:nvPr/>
            </p:nvSpPr>
            <p:spPr>
              <a:xfrm>
                <a:off x="6400801" y="2868415"/>
                <a:ext cx="2016524" cy="553998"/>
              </a:xfrm>
              <a:prstGeom prst="rect">
                <a:avLst/>
              </a:prstGeom>
              <a:solidFill>
                <a:srgbClr val="06405E"/>
              </a:solidFill>
            </p:spPr>
            <p:txBody>
              <a:bodyPr wrap="square" rtlCol="0">
                <a:spAutoFit/>
              </a:bodyPr>
              <a:lstStyle/>
              <a:p>
                <a:pPr algn="ctr"/>
                <a:r>
                  <a:rPr lang="en-GB" sz="1000" dirty="0">
                    <a:solidFill>
                      <a:schemeClr val="bg1"/>
                    </a:solidFill>
                  </a:rPr>
                  <a:t>1.</a:t>
                </a:r>
              </a:p>
              <a:p>
                <a:pPr algn="ctr"/>
                <a:r>
                  <a:rPr lang="en-GB" sz="1000" dirty="0">
                    <a:solidFill>
                      <a:schemeClr val="bg1"/>
                    </a:solidFill>
                  </a:rPr>
                  <a:t>Attacker sends phishing mail to target</a:t>
                </a:r>
                <a:endParaRPr lang="en-AE" sz="1000" dirty="0">
                  <a:solidFill>
                    <a:schemeClr val="bg1"/>
                  </a:solidFill>
                </a:endParaRPr>
              </a:p>
            </p:txBody>
          </p:sp>
          <p:sp>
            <p:nvSpPr>
              <p:cNvPr id="6" name="TextBox 5">
                <a:extLst>
                  <a:ext uri="{FF2B5EF4-FFF2-40B4-BE49-F238E27FC236}">
                    <a16:creationId xmlns:a16="http://schemas.microsoft.com/office/drawing/2014/main" id="{1FA1A19F-8EC1-A0BB-7C98-C165EEC032ED}"/>
                  </a:ext>
                </a:extLst>
              </p:cNvPr>
              <p:cNvSpPr txBox="1"/>
              <p:nvPr/>
            </p:nvSpPr>
            <p:spPr>
              <a:xfrm>
                <a:off x="8460724" y="3483717"/>
                <a:ext cx="2016524" cy="246221"/>
              </a:xfrm>
              <a:prstGeom prst="rect">
                <a:avLst/>
              </a:prstGeom>
              <a:solidFill>
                <a:srgbClr val="06405E"/>
              </a:solidFill>
            </p:spPr>
            <p:txBody>
              <a:bodyPr wrap="square" rtlCol="0">
                <a:spAutoFit/>
              </a:bodyPr>
              <a:lstStyle/>
              <a:p>
                <a:pPr algn="ctr"/>
                <a:r>
                  <a:rPr lang="en-GB" sz="1000" b="1" dirty="0">
                    <a:solidFill>
                      <a:schemeClr val="bg1"/>
                    </a:solidFill>
                  </a:rPr>
                  <a:t>Target</a:t>
                </a:r>
                <a:endParaRPr lang="en-AE" sz="1000" b="1" dirty="0">
                  <a:solidFill>
                    <a:schemeClr val="bg1"/>
                  </a:solidFill>
                </a:endParaRPr>
              </a:p>
            </p:txBody>
          </p:sp>
          <p:sp>
            <p:nvSpPr>
              <p:cNvPr id="8" name="TextBox 7">
                <a:extLst>
                  <a:ext uri="{FF2B5EF4-FFF2-40B4-BE49-F238E27FC236}">
                    <a16:creationId xmlns:a16="http://schemas.microsoft.com/office/drawing/2014/main" id="{3CEEE542-8347-AA37-280C-DD8C1F26935F}"/>
                  </a:ext>
                </a:extLst>
              </p:cNvPr>
              <p:cNvSpPr txBox="1"/>
              <p:nvPr/>
            </p:nvSpPr>
            <p:spPr>
              <a:xfrm>
                <a:off x="4253071" y="3483716"/>
                <a:ext cx="2016524" cy="246221"/>
              </a:xfrm>
              <a:prstGeom prst="rect">
                <a:avLst/>
              </a:prstGeom>
              <a:solidFill>
                <a:srgbClr val="06405E"/>
              </a:solidFill>
            </p:spPr>
            <p:txBody>
              <a:bodyPr wrap="square" rtlCol="0">
                <a:spAutoFit/>
              </a:bodyPr>
              <a:lstStyle/>
              <a:p>
                <a:pPr algn="ctr"/>
                <a:r>
                  <a:rPr lang="en-GB" sz="1000" b="1" dirty="0">
                    <a:solidFill>
                      <a:schemeClr val="bg1"/>
                    </a:solidFill>
                  </a:rPr>
                  <a:t>Attacker</a:t>
                </a:r>
                <a:endParaRPr lang="en-AE" sz="1000" b="1" dirty="0">
                  <a:solidFill>
                    <a:schemeClr val="bg1"/>
                  </a:solidFill>
                </a:endParaRPr>
              </a:p>
            </p:txBody>
          </p:sp>
          <p:sp>
            <p:nvSpPr>
              <p:cNvPr id="9" name="TextBox 8">
                <a:extLst>
                  <a:ext uri="{FF2B5EF4-FFF2-40B4-BE49-F238E27FC236}">
                    <a16:creationId xmlns:a16="http://schemas.microsoft.com/office/drawing/2014/main" id="{BB01B568-C3C7-009E-58BA-879EF051A5ED}"/>
                  </a:ext>
                </a:extLst>
              </p:cNvPr>
              <p:cNvSpPr txBox="1"/>
              <p:nvPr/>
            </p:nvSpPr>
            <p:spPr>
              <a:xfrm>
                <a:off x="6330152" y="5872407"/>
                <a:ext cx="2016524" cy="246221"/>
              </a:xfrm>
              <a:prstGeom prst="rect">
                <a:avLst/>
              </a:prstGeom>
              <a:solidFill>
                <a:srgbClr val="06405E"/>
              </a:solidFill>
            </p:spPr>
            <p:txBody>
              <a:bodyPr wrap="square" rtlCol="0">
                <a:spAutoFit/>
              </a:bodyPr>
              <a:lstStyle/>
              <a:p>
                <a:pPr algn="ctr"/>
                <a:r>
                  <a:rPr lang="en-GB" sz="1000" b="1" dirty="0">
                    <a:solidFill>
                      <a:schemeClr val="bg1"/>
                    </a:solidFill>
                  </a:rPr>
                  <a:t>Phishing Website</a:t>
                </a:r>
                <a:endParaRPr lang="en-AE" sz="1000" b="1" dirty="0">
                  <a:solidFill>
                    <a:schemeClr val="bg1"/>
                  </a:solidFill>
                </a:endParaRPr>
              </a:p>
            </p:txBody>
          </p:sp>
          <p:sp>
            <p:nvSpPr>
              <p:cNvPr id="11" name="TextBox 10">
                <a:extLst>
                  <a:ext uri="{FF2B5EF4-FFF2-40B4-BE49-F238E27FC236}">
                    <a16:creationId xmlns:a16="http://schemas.microsoft.com/office/drawing/2014/main" id="{EBECBAB9-C127-E7DF-CC49-44EAB98A66FC}"/>
                  </a:ext>
                </a:extLst>
              </p:cNvPr>
              <p:cNvSpPr txBox="1"/>
              <p:nvPr/>
            </p:nvSpPr>
            <p:spPr>
              <a:xfrm>
                <a:off x="4253071" y="5869827"/>
                <a:ext cx="2016524" cy="246221"/>
              </a:xfrm>
              <a:prstGeom prst="rect">
                <a:avLst/>
              </a:prstGeom>
              <a:solidFill>
                <a:srgbClr val="06405E"/>
              </a:solidFill>
            </p:spPr>
            <p:txBody>
              <a:bodyPr wrap="square" rtlCol="0">
                <a:spAutoFit/>
              </a:bodyPr>
              <a:lstStyle/>
              <a:p>
                <a:pPr algn="ctr"/>
                <a:r>
                  <a:rPr lang="en-GB" sz="1000" b="1" dirty="0">
                    <a:solidFill>
                      <a:schemeClr val="bg1"/>
                    </a:solidFill>
                  </a:rPr>
                  <a:t>Original Website</a:t>
                </a:r>
                <a:endParaRPr lang="en-AE" sz="1000" b="1" dirty="0">
                  <a:solidFill>
                    <a:schemeClr val="bg1"/>
                  </a:solidFill>
                </a:endParaRPr>
              </a:p>
            </p:txBody>
          </p:sp>
          <p:sp>
            <p:nvSpPr>
              <p:cNvPr id="12" name="TextBox 11">
                <a:extLst>
                  <a:ext uri="{FF2B5EF4-FFF2-40B4-BE49-F238E27FC236}">
                    <a16:creationId xmlns:a16="http://schemas.microsoft.com/office/drawing/2014/main" id="{96D4E25F-2F9B-5C1F-F072-930500A72D8B}"/>
                  </a:ext>
                </a:extLst>
              </p:cNvPr>
              <p:cNvSpPr txBox="1"/>
              <p:nvPr/>
            </p:nvSpPr>
            <p:spPr>
              <a:xfrm>
                <a:off x="9520459" y="3943581"/>
                <a:ext cx="1385729" cy="707886"/>
              </a:xfrm>
              <a:prstGeom prst="rect">
                <a:avLst/>
              </a:prstGeom>
              <a:solidFill>
                <a:srgbClr val="06405E"/>
              </a:solidFill>
            </p:spPr>
            <p:txBody>
              <a:bodyPr wrap="square" rtlCol="0">
                <a:spAutoFit/>
              </a:bodyPr>
              <a:lstStyle/>
              <a:p>
                <a:r>
                  <a:rPr lang="en-GB" sz="1000" dirty="0">
                    <a:solidFill>
                      <a:schemeClr val="bg1"/>
                    </a:solidFill>
                  </a:rPr>
                  <a:t>2.</a:t>
                </a:r>
              </a:p>
              <a:p>
                <a:r>
                  <a:rPr lang="en-GB" sz="1000" dirty="0">
                    <a:solidFill>
                      <a:schemeClr val="bg1"/>
                    </a:solidFill>
                  </a:rPr>
                  <a:t>Victim clicks on phishing link and visits false website</a:t>
                </a:r>
                <a:endParaRPr lang="en-AE" sz="1000" dirty="0">
                  <a:solidFill>
                    <a:schemeClr val="bg1"/>
                  </a:solidFill>
                </a:endParaRPr>
              </a:p>
            </p:txBody>
          </p:sp>
          <p:sp>
            <p:nvSpPr>
              <p:cNvPr id="13" name="TextBox 12">
                <a:extLst>
                  <a:ext uri="{FF2B5EF4-FFF2-40B4-BE49-F238E27FC236}">
                    <a16:creationId xmlns:a16="http://schemas.microsoft.com/office/drawing/2014/main" id="{7F6B09E3-3A46-458B-FC3C-81D1B2E02AA8}"/>
                  </a:ext>
                </a:extLst>
              </p:cNvPr>
              <p:cNvSpPr txBox="1"/>
              <p:nvPr/>
            </p:nvSpPr>
            <p:spPr>
              <a:xfrm>
                <a:off x="5830563" y="4020525"/>
                <a:ext cx="1578500" cy="553998"/>
              </a:xfrm>
              <a:prstGeom prst="rect">
                <a:avLst/>
              </a:prstGeom>
              <a:solidFill>
                <a:srgbClr val="06405E"/>
              </a:solidFill>
            </p:spPr>
            <p:txBody>
              <a:bodyPr wrap="square" rtlCol="0">
                <a:spAutoFit/>
              </a:bodyPr>
              <a:lstStyle/>
              <a:p>
                <a:r>
                  <a:rPr lang="en-GB" sz="1000" dirty="0">
                    <a:solidFill>
                      <a:schemeClr val="bg1"/>
                    </a:solidFill>
                  </a:rPr>
                  <a:t>3.</a:t>
                </a:r>
              </a:p>
              <a:p>
                <a:r>
                  <a:rPr lang="en-GB" sz="1000" dirty="0">
                    <a:solidFill>
                      <a:schemeClr val="bg1"/>
                    </a:solidFill>
                  </a:rPr>
                  <a:t>Hacker collects important credentials</a:t>
                </a:r>
                <a:endParaRPr lang="en-AE" sz="1000" dirty="0">
                  <a:solidFill>
                    <a:schemeClr val="bg1"/>
                  </a:solidFill>
                </a:endParaRPr>
              </a:p>
            </p:txBody>
          </p:sp>
          <p:sp>
            <p:nvSpPr>
              <p:cNvPr id="14" name="TextBox 13">
                <a:extLst>
                  <a:ext uri="{FF2B5EF4-FFF2-40B4-BE49-F238E27FC236}">
                    <a16:creationId xmlns:a16="http://schemas.microsoft.com/office/drawing/2014/main" id="{0C23DFD0-084C-FDC2-8AB5-D61A24DEF114}"/>
                  </a:ext>
                </a:extLst>
              </p:cNvPr>
              <p:cNvSpPr txBox="1"/>
              <p:nvPr/>
            </p:nvSpPr>
            <p:spPr>
              <a:xfrm>
                <a:off x="3650788" y="3866637"/>
                <a:ext cx="1428061" cy="707886"/>
              </a:xfrm>
              <a:prstGeom prst="rect">
                <a:avLst/>
              </a:prstGeom>
              <a:solidFill>
                <a:srgbClr val="06405E"/>
              </a:solidFill>
            </p:spPr>
            <p:txBody>
              <a:bodyPr wrap="square" rtlCol="0">
                <a:spAutoFit/>
              </a:bodyPr>
              <a:lstStyle/>
              <a:p>
                <a:pPr algn="r"/>
                <a:r>
                  <a:rPr lang="en-GB" sz="1000" dirty="0">
                    <a:solidFill>
                      <a:schemeClr val="bg1"/>
                    </a:solidFill>
                  </a:rPr>
                  <a:t>4.</a:t>
                </a:r>
              </a:p>
              <a:p>
                <a:pPr algn="r"/>
                <a:r>
                  <a:rPr lang="en-GB" sz="1000" dirty="0">
                    <a:solidFill>
                      <a:schemeClr val="bg1"/>
                    </a:solidFill>
                  </a:rPr>
                  <a:t>Hacker uses victim’s credentials to access private information</a:t>
                </a:r>
                <a:endParaRPr lang="en-AE" sz="1000" dirty="0">
                  <a:solidFill>
                    <a:schemeClr val="bg1"/>
                  </a:solidFill>
                </a:endParaRPr>
              </a:p>
            </p:txBody>
          </p:sp>
        </p:grpSp>
      </p:grpSp>
      <p:pic>
        <p:nvPicPr>
          <p:cNvPr id="17" name="Picture 16">
            <a:extLst>
              <a:ext uri="{FF2B5EF4-FFF2-40B4-BE49-F238E27FC236}">
                <a16:creationId xmlns:a16="http://schemas.microsoft.com/office/drawing/2014/main" id="{7C46FFF8-040C-58ED-9D87-15BB88B993AB}"/>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9757374" y="-173623"/>
            <a:ext cx="2553630" cy="2513617"/>
          </a:xfrm>
          <a:prstGeom prst="rect">
            <a:avLst/>
          </a:prstGeom>
        </p:spPr>
      </p:pic>
      <p:pic>
        <p:nvPicPr>
          <p:cNvPr id="3" name="Picture 2">
            <a:extLst>
              <a:ext uri="{FF2B5EF4-FFF2-40B4-BE49-F238E27FC236}">
                <a16:creationId xmlns:a16="http://schemas.microsoft.com/office/drawing/2014/main" id="{83F25D1D-67D2-2450-D15E-A99F2C0BA745}"/>
              </a:ext>
            </a:extLst>
          </p:cNvPr>
          <p:cNvPicPr>
            <a:picLocks noChangeAspect="1"/>
          </p:cNvPicPr>
          <p:nvPr/>
        </p:nvPicPr>
        <p:blipFill rotWithShape="1">
          <a:blip r:embed="rId5">
            <a:extLst>
              <a:ext uri="{BEBA8EAE-BF5A-486C-A8C5-ECC9F3942E4B}">
                <a14:imgProps xmlns:a14="http://schemas.microsoft.com/office/drawing/2010/main">
                  <a14:imgLayer r:embed="rId4">
                    <a14:imgEffect>
                      <a14:artisticGlowDiffused/>
                    </a14:imgEffect>
                    <a14:imgEffect>
                      <a14:brightnessContrast bright="40000"/>
                    </a14:imgEffect>
                  </a14:imgLayer>
                </a14:imgProps>
              </a:ext>
            </a:extLst>
          </a:blip>
          <a:srcRect l="28527" t="17270" r="28508" b="16756"/>
          <a:stretch/>
        </p:blipFill>
        <p:spPr>
          <a:xfrm rot="20132606">
            <a:off x="-298192" y="6204023"/>
            <a:ext cx="1133337" cy="1115579"/>
          </a:xfrm>
          <a:prstGeom prst="rect">
            <a:avLst/>
          </a:prstGeom>
        </p:spPr>
      </p:pic>
      <p:pic>
        <p:nvPicPr>
          <p:cNvPr id="18" name="Picture 17">
            <a:extLst>
              <a:ext uri="{FF2B5EF4-FFF2-40B4-BE49-F238E27FC236}">
                <a16:creationId xmlns:a16="http://schemas.microsoft.com/office/drawing/2014/main" id="{B860ADED-3DBE-35FC-5742-1A5BD8F65148}"/>
              </a:ext>
            </a:extLst>
          </p:cNvPr>
          <p:cNvPicPr>
            <a:picLocks noChangeAspect="1"/>
          </p:cNvPicPr>
          <p:nvPr/>
        </p:nvPicPr>
        <p:blipFill rotWithShape="1">
          <a:blip r:embed="rId5">
            <a:extLst>
              <a:ext uri="{BEBA8EAE-BF5A-486C-A8C5-ECC9F3942E4B}">
                <a14:imgProps xmlns:a14="http://schemas.microsoft.com/office/drawing/2010/main">
                  <a14:imgLayer r:embed="rId4">
                    <a14:imgEffect>
                      <a14:artisticGlowDiffused/>
                    </a14:imgEffect>
                    <a14:imgEffect>
                      <a14:brightnessContrast bright="40000"/>
                    </a14:imgEffect>
                  </a14:imgLayer>
                </a14:imgProps>
              </a:ext>
            </a:extLst>
          </a:blip>
          <a:srcRect l="28527" t="17270" r="28508" b="16756"/>
          <a:stretch/>
        </p:blipFill>
        <p:spPr>
          <a:xfrm rot="20132606">
            <a:off x="759117" y="6268962"/>
            <a:ext cx="641540" cy="631488"/>
          </a:xfrm>
          <a:prstGeom prst="rect">
            <a:avLst/>
          </a:prstGeom>
        </p:spPr>
      </p:pic>
    </p:spTree>
    <p:extLst>
      <p:ext uri="{BB962C8B-B14F-4D97-AF65-F5344CB8AC3E}">
        <p14:creationId xmlns:p14="http://schemas.microsoft.com/office/powerpoint/2010/main" val="37334860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95178" y="526380"/>
            <a:ext cx="7250844" cy="701731"/>
          </a:xfrm>
        </p:spPr>
        <p:txBody>
          <a:bodyPr/>
          <a:lstStyle/>
          <a:p>
            <a:r>
              <a:rPr lang="en-US" sz="4400" dirty="0">
                <a:effectLst>
                  <a:outerShdw blurRad="63500" sx="102000" sy="102000" algn="ctr" rotWithShape="0">
                    <a:prstClr val="black">
                      <a:alpha val="50000"/>
                    </a:prstClr>
                  </a:outerShdw>
                </a:effectLst>
              </a:rPr>
              <a:t>Recognizing Phishing Emails</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6</a:t>
            </a:fld>
            <a:endParaRPr lang="en-US" dirty="0"/>
          </a:p>
        </p:txBody>
      </p:sp>
      <p:sp>
        <p:nvSpPr>
          <p:cNvPr id="7" name="Text Placeholder 6">
            <a:extLst>
              <a:ext uri="{FF2B5EF4-FFF2-40B4-BE49-F238E27FC236}">
                <a16:creationId xmlns:a16="http://schemas.microsoft.com/office/drawing/2014/main" id="{B74126B4-1E6C-4FFF-9282-40E18A85A07F}"/>
              </a:ext>
            </a:extLst>
          </p:cNvPr>
          <p:cNvSpPr>
            <a:spLocks noGrp="1"/>
          </p:cNvSpPr>
          <p:nvPr>
            <p:ph type="body" sz="quarter" idx="1"/>
          </p:nvPr>
        </p:nvSpPr>
        <p:spPr>
          <a:xfrm>
            <a:off x="5413164" y="1546119"/>
            <a:ext cx="6450919" cy="823912"/>
          </a:xfrm>
        </p:spPr>
        <p:txBody>
          <a:bodyPr>
            <a:normAutofit/>
          </a:bodyPr>
          <a:lstStyle/>
          <a:p>
            <a:pPr algn="l"/>
            <a:r>
              <a:rPr lang="en-US" sz="1800" dirty="0">
                <a:solidFill>
                  <a:srgbClr val="40B9C8"/>
                </a:solidFill>
                <a:latin typeface="+mj-lt"/>
              </a:rPr>
              <a:t>A phishing email is an email that appears to be legitimate but is actually sent by threat actor with malicious intent.</a:t>
            </a:r>
          </a:p>
        </p:txBody>
      </p:sp>
      <p:sp>
        <p:nvSpPr>
          <p:cNvPr id="6" name="Text Placeholder 5">
            <a:extLst>
              <a:ext uri="{FF2B5EF4-FFF2-40B4-BE49-F238E27FC236}">
                <a16:creationId xmlns:a16="http://schemas.microsoft.com/office/drawing/2014/main" id="{000A9570-5EF6-4AFB-9FCA-7C8998E3FEB1}"/>
              </a:ext>
            </a:extLst>
          </p:cNvPr>
          <p:cNvSpPr>
            <a:spLocks noGrp="1"/>
          </p:cNvSpPr>
          <p:nvPr>
            <p:ph type="body" sz="quarter" idx="4"/>
          </p:nvPr>
        </p:nvSpPr>
        <p:spPr>
          <a:xfrm>
            <a:off x="6096000" y="2179281"/>
            <a:ext cx="4885523" cy="3684588"/>
          </a:xfrm>
        </p:spPr>
        <p:txBody>
          <a:bodyPr>
            <a:normAutofit lnSpcReduction="10000"/>
          </a:bodyPr>
          <a:lstStyle/>
          <a:p>
            <a:pPr marL="0" indent="0">
              <a:lnSpc>
                <a:spcPct val="250000"/>
              </a:lnSpc>
              <a:buNone/>
            </a:pPr>
            <a:r>
              <a:rPr lang="en-US" sz="1600" b="1" u="sng" dirty="0">
                <a:solidFill>
                  <a:srgbClr val="B1DCF7"/>
                </a:solidFill>
              </a:rPr>
              <a:t>Spotting email phishing:</a:t>
            </a:r>
          </a:p>
          <a:p>
            <a:pPr marL="342900" indent="-342900">
              <a:buAutoNum type="arabicPeriod"/>
            </a:pPr>
            <a:r>
              <a:rPr lang="en-US" sz="1600" b="1" dirty="0">
                <a:solidFill>
                  <a:srgbClr val="40B9C8"/>
                </a:solidFill>
              </a:rPr>
              <a:t>Suspicious Sender</a:t>
            </a:r>
            <a:r>
              <a:rPr lang="en-US" sz="1600" b="1" dirty="0"/>
              <a:t> </a:t>
            </a:r>
            <a:r>
              <a:rPr lang="en-US" sz="1600" dirty="0"/>
              <a:t>– verify email address, look for misspellings or unfamiliar domains.</a:t>
            </a:r>
          </a:p>
          <a:p>
            <a:pPr marL="342900" indent="-342900">
              <a:buAutoNum type="arabicPeriod"/>
            </a:pPr>
            <a:r>
              <a:rPr lang="en-US" sz="1600" b="1" dirty="0">
                <a:solidFill>
                  <a:srgbClr val="40B9C8"/>
                </a:solidFill>
              </a:rPr>
              <a:t>Urgent Language </a:t>
            </a:r>
            <a:r>
              <a:rPr lang="en-US" sz="1600" dirty="0"/>
              <a:t>– be cautious of emails that create a sense of urgency or fear.</a:t>
            </a:r>
          </a:p>
          <a:p>
            <a:pPr marL="342900" indent="-342900">
              <a:buAutoNum type="arabicPeriod"/>
            </a:pPr>
            <a:r>
              <a:rPr lang="en-US" sz="1600" b="1" dirty="0">
                <a:solidFill>
                  <a:srgbClr val="40B9C8"/>
                </a:solidFill>
              </a:rPr>
              <a:t>Suspicious Links </a:t>
            </a:r>
            <a:r>
              <a:rPr lang="en-US" sz="1600" dirty="0"/>
              <a:t>– hover over links to see actual URL before clicking.</a:t>
            </a:r>
          </a:p>
          <a:p>
            <a:pPr marL="342900" indent="-342900">
              <a:buAutoNum type="arabicPeriod"/>
            </a:pPr>
            <a:r>
              <a:rPr lang="en-US" sz="1600" b="1" dirty="0">
                <a:solidFill>
                  <a:srgbClr val="40B9C8"/>
                </a:solidFill>
              </a:rPr>
              <a:t>Unexpected Attachments </a:t>
            </a:r>
            <a:r>
              <a:rPr lang="en-US" sz="1600" dirty="0"/>
              <a:t>– don’t open attachments from unknown or untrusted sources.</a:t>
            </a:r>
          </a:p>
          <a:p>
            <a:pPr marL="342900" indent="-342900">
              <a:buAutoNum type="arabicPeriod"/>
            </a:pPr>
            <a:r>
              <a:rPr lang="en-US" sz="1600" b="1" dirty="0">
                <a:solidFill>
                  <a:srgbClr val="40B9C8"/>
                </a:solidFill>
              </a:rPr>
              <a:t>Poor Grammar and Spelling </a:t>
            </a:r>
            <a:r>
              <a:rPr lang="en-US" sz="1600" dirty="0"/>
              <a:t>– professional organizations typically avoids such errors. </a:t>
            </a:r>
          </a:p>
        </p:txBody>
      </p:sp>
      <p:pic>
        <p:nvPicPr>
          <p:cNvPr id="13" name="Picture 12">
            <a:extLst>
              <a:ext uri="{FF2B5EF4-FFF2-40B4-BE49-F238E27FC236}">
                <a16:creationId xmlns:a16="http://schemas.microsoft.com/office/drawing/2014/main" id="{F151A1FA-CF9F-1A62-2334-ACC767727DAC}"/>
              </a:ext>
            </a:extLst>
          </p:cNvPr>
          <p:cNvPicPr>
            <a:picLocks noChangeAspect="1"/>
          </p:cNvPicPr>
          <p:nvPr/>
        </p:nvPicPr>
        <p:blipFill>
          <a:blip r:embed="rId2"/>
          <a:stretch>
            <a:fillRect/>
          </a:stretch>
        </p:blipFill>
        <p:spPr>
          <a:xfrm>
            <a:off x="239489" y="1546119"/>
            <a:ext cx="4859917" cy="4471862"/>
          </a:xfrm>
          <a:prstGeom prst="rect">
            <a:avLst/>
          </a:prstGeom>
        </p:spPr>
      </p:pic>
      <p:pic>
        <p:nvPicPr>
          <p:cNvPr id="14" name="Picture 13">
            <a:extLst>
              <a:ext uri="{FF2B5EF4-FFF2-40B4-BE49-F238E27FC236}">
                <a16:creationId xmlns:a16="http://schemas.microsoft.com/office/drawing/2014/main" id="{638F909A-3201-D864-E281-10DE38AB16DA}"/>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11600837" y="293986"/>
            <a:ext cx="896365" cy="882320"/>
          </a:xfrm>
          <a:prstGeom prst="rect">
            <a:avLst/>
          </a:prstGeom>
        </p:spPr>
      </p:pic>
      <p:pic>
        <p:nvPicPr>
          <p:cNvPr id="15" name="Picture 14">
            <a:extLst>
              <a:ext uri="{FF2B5EF4-FFF2-40B4-BE49-F238E27FC236}">
                <a16:creationId xmlns:a16="http://schemas.microsoft.com/office/drawing/2014/main" id="{5DD23531-45FC-391C-48B1-A15C0A494C28}"/>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11326411" y="-213064"/>
            <a:ext cx="678331" cy="667702"/>
          </a:xfrm>
          <a:prstGeom prst="rect">
            <a:avLst/>
          </a:prstGeom>
        </p:spPr>
      </p:pic>
      <p:pic>
        <p:nvPicPr>
          <p:cNvPr id="16" name="Picture 15">
            <a:extLst>
              <a:ext uri="{FF2B5EF4-FFF2-40B4-BE49-F238E27FC236}">
                <a16:creationId xmlns:a16="http://schemas.microsoft.com/office/drawing/2014/main" id="{220802BC-616B-A57F-3AAA-424F7AAEB269}"/>
              </a:ext>
            </a:extLst>
          </p:cNvPr>
          <p:cNvPicPr>
            <a:picLocks noChangeAspect="1"/>
          </p:cNvPicPr>
          <p:nvPr/>
        </p:nvPicPr>
        <p:blipFill rotWithShape="1">
          <a:blip r:embed="rId5">
            <a:extLst>
              <a:ext uri="{BEBA8EAE-BF5A-486C-A8C5-ECC9F3942E4B}">
                <a14:imgProps xmlns:a14="http://schemas.microsoft.com/office/drawing/2010/main">
                  <a14:imgLayer r:embed="rId4">
                    <a14:imgEffect>
                      <a14:artisticGlowDiffused/>
                    </a14:imgEffect>
                    <a14:imgEffect>
                      <a14:brightnessContrast bright="40000"/>
                    </a14:imgEffect>
                  </a14:imgLayer>
                </a14:imgProps>
              </a:ext>
            </a:extLst>
          </a:blip>
          <a:srcRect l="28527" t="17270" r="28508" b="16756"/>
          <a:stretch/>
        </p:blipFill>
        <p:spPr>
          <a:xfrm rot="9128561">
            <a:off x="-403308" y="6119025"/>
            <a:ext cx="1401508" cy="1379548"/>
          </a:xfrm>
          <a:prstGeom prst="rect">
            <a:avLst/>
          </a:prstGeom>
        </p:spPr>
      </p:pic>
    </p:spTree>
    <p:extLst>
      <p:ext uri="{BB962C8B-B14F-4D97-AF65-F5344CB8AC3E}">
        <p14:creationId xmlns:p14="http://schemas.microsoft.com/office/powerpoint/2010/main" val="3607270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4000">
        <p159:morph option="byObject"/>
      </p:transition>
    </mc:Choice>
    <mc:Fallback xmlns="">
      <p:transition spd="slow" advClick="0" advTm="4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83772" y="453136"/>
            <a:ext cx="11214100" cy="701731"/>
          </a:xfrm>
          <a:solidFill>
            <a:srgbClr val="003352"/>
          </a:solidFill>
        </p:spPr>
        <p:txBody>
          <a:bodyPr/>
          <a:lstStyle/>
          <a:p>
            <a:pPr algn="ctr"/>
            <a:r>
              <a:rPr lang="en-US" sz="4400" dirty="0">
                <a:effectLst>
                  <a:outerShdw blurRad="63500" sx="102000" sy="102000" algn="ctr" rotWithShape="0">
                    <a:prstClr val="black">
                      <a:alpha val="40000"/>
                    </a:prstClr>
                  </a:outerShdw>
                </a:effectLst>
              </a:rPr>
              <a:t>Prevention against Phishing Emails</a:t>
            </a:r>
          </a:p>
        </p:txBody>
      </p:sp>
      <p:sp>
        <p:nvSpPr>
          <p:cNvPr id="2" name="Slide Number Placeholder 1">
            <a:extLst>
              <a:ext uri="{FF2B5EF4-FFF2-40B4-BE49-F238E27FC236}">
                <a16:creationId xmlns:a16="http://schemas.microsoft.com/office/drawing/2014/main" id="{2F478C69-0A1D-45FF-8600-ED903803FFE1}"/>
              </a:ext>
            </a:extLst>
          </p:cNvPr>
          <p:cNvSpPr>
            <a:spLocks noGrp="1"/>
          </p:cNvSpPr>
          <p:nvPr>
            <p:ph type="sldNum" sz="quarter" idx="12"/>
          </p:nvPr>
        </p:nvSpPr>
        <p:spPr/>
        <p:txBody>
          <a:bodyPr/>
          <a:lstStyle/>
          <a:p>
            <a:fld id="{C263D6C4-4840-40CC-AC84-17E24B3B7BDE}" type="slidenum">
              <a:rPr lang="en-US" smtClean="0"/>
              <a:pPr/>
              <a:t>7</a:t>
            </a:fld>
            <a:endParaRPr lang="en-US" dirty="0"/>
          </a:p>
        </p:txBody>
      </p:sp>
      <p:sp>
        <p:nvSpPr>
          <p:cNvPr id="10" name="Oval 9">
            <a:extLst>
              <a:ext uri="{FF2B5EF4-FFF2-40B4-BE49-F238E27FC236}">
                <a16:creationId xmlns:a16="http://schemas.microsoft.com/office/drawing/2014/main" id="{202D04CE-3FB9-B175-E3ED-F6420B33CB71}"/>
              </a:ext>
            </a:extLst>
          </p:cNvPr>
          <p:cNvSpPr/>
          <p:nvPr/>
        </p:nvSpPr>
        <p:spPr>
          <a:xfrm>
            <a:off x="350208" y="1988000"/>
            <a:ext cx="504000" cy="504000"/>
          </a:xfrm>
          <a:prstGeom prst="ellipse">
            <a:avLst/>
          </a:prstGeom>
          <a:solidFill>
            <a:srgbClr val="299CA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1 </a:t>
            </a:r>
            <a:endParaRPr lang="en-AE" dirty="0"/>
          </a:p>
        </p:txBody>
      </p:sp>
      <p:sp>
        <p:nvSpPr>
          <p:cNvPr id="11" name="TextBox 10">
            <a:extLst>
              <a:ext uri="{FF2B5EF4-FFF2-40B4-BE49-F238E27FC236}">
                <a16:creationId xmlns:a16="http://schemas.microsoft.com/office/drawing/2014/main" id="{A46370C2-3893-7EDE-F32E-5071A0CA4FC0}"/>
              </a:ext>
            </a:extLst>
          </p:cNvPr>
          <p:cNvSpPr txBox="1"/>
          <p:nvPr/>
        </p:nvSpPr>
        <p:spPr>
          <a:xfrm>
            <a:off x="350208" y="1449447"/>
            <a:ext cx="7767263" cy="369332"/>
          </a:xfrm>
          <a:prstGeom prst="rect">
            <a:avLst/>
          </a:prstGeom>
          <a:noFill/>
        </p:spPr>
        <p:txBody>
          <a:bodyPr wrap="square" rtlCol="0">
            <a:spAutoFit/>
          </a:bodyPr>
          <a:lstStyle/>
          <a:p>
            <a:r>
              <a:rPr lang="en-GB" b="1" dirty="0">
                <a:solidFill>
                  <a:srgbClr val="299CAB"/>
                </a:solidFill>
                <a:latin typeface="+mj-lt"/>
              </a:rPr>
              <a:t>If you suspect that the email you received is a phishing attempt then: </a:t>
            </a:r>
            <a:endParaRPr lang="en-AE" b="1" dirty="0">
              <a:solidFill>
                <a:srgbClr val="299CAB"/>
              </a:solidFill>
              <a:latin typeface="+mj-lt"/>
            </a:endParaRPr>
          </a:p>
        </p:txBody>
      </p:sp>
      <p:sp>
        <p:nvSpPr>
          <p:cNvPr id="13" name="Rectangle: Rounded Corners 12">
            <a:extLst>
              <a:ext uri="{FF2B5EF4-FFF2-40B4-BE49-F238E27FC236}">
                <a16:creationId xmlns:a16="http://schemas.microsoft.com/office/drawing/2014/main" id="{26005B76-8536-296F-46C6-9F2FA2B9B1CE}"/>
              </a:ext>
            </a:extLst>
          </p:cNvPr>
          <p:cNvSpPr/>
          <p:nvPr/>
        </p:nvSpPr>
        <p:spPr>
          <a:xfrm>
            <a:off x="914399" y="1988000"/>
            <a:ext cx="7431845" cy="504000"/>
          </a:xfrm>
          <a:prstGeom prst="roundRect">
            <a:avLst/>
          </a:prstGeom>
          <a:noFill/>
          <a:ln>
            <a:solidFill>
              <a:srgbClr val="299CAB"/>
            </a:solidFill>
          </a:ln>
          <a:effectLst/>
          <a:scene3d>
            <a:camera prst="orthographicFront">
              <a:rot lat="0" lon="0" rev="0"/>
            </a:camera>
            <a:lightRig rig="chilly" dir="t">
              <a:rot lat="0" lon="0" rev="18480000"/>
            </a:lightRig>
          </a:scene3d>
          <a:sp3d prstMaterial="clear">
            <a:bevelT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600" dirty="0">
                <a:solidFill>
                  <a:srgbClr val="B1DCF7"/>
                </a:solidFill>
              </a:rPr>
              <a:t>Verify sender, confirm email address and sender’s identity before responding.</a:t>
            </a:r>
            <a:endParaRPr lang="en-AE" sz="1600" dirty="0">
              <a:solidFill>
                <a:srgbClr val="B1DCF7"/>
              </a:solidFill>
            </a:endParaRPr>
          </a:p>
        </p:txBody>
      </p:sp>
      <p:sp>
        <p:nvSpPr>
          <p:cNvPr id="14" name="Oval 13">
            <a:extLst>
              <a:ext uri="{FF2B5EF4-FFF2-40B4-BE49-F238E27FC236}">
                <a16:creationId xmlns:a16="http://schemas.microsoft.com/office/drawing/2014/main" id="{94798756-D6C8-30E6-6779-80123B6082F3}"/>
              </a:ext>
            </a:extLst>
          </p:cNvPr>
          <p:cNvSpPr/>
          <p:nvPr/>
        </p:nvSpPr>
        <p:spPr>
          <a:xfrm>
            <a:off x="350208" y="2719520"/>
            <a:ext cx="504000" cy="504000"/>
          </a:xfrm>
          <a:prstGeom prst="ellipse">
            <a:avLst/>
          </a:prstGeom>
          <a:solidFill>
            <a:srgbClr val="299CA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2 </a:t>
            </a:r>
            <a:endParaRPr lang="en-AE" dirty="0"/>
          </a:p>
        </p:txBody>
      </p:sp>
      <p:sp>
        <p:nvSpPr>
          <p:cNvPr id="15" name="Rectangle: Rounded Corners 14">
            <a:extLst>
              <a:ext uri="{FF2B5EF4-FFF2-40B4-BE49-F238E27FC236}">
                <a16:creationId xmlns:a16="http://schemas.microsoft.com/office/drawing/2014/main" id="{49961D23-4216-78B1-0C33-76BBC40C6E57}"/>
              </a:ext>
            </a:extLst>
          </p:cNvPr>
          <p:cNvSpPr/>
          <p:nvPr/>
        </p:nvSpPr>
        <p:spPr>
          <a:xfrm>
            <a:off x="914399" y="2719520"/>
            <a:ext cx="7431845" cy="504000"/>
          </a:xfrm>
          <a:prstGeom prst="roundRect">
            <a:avLst/>
          </a:prstGeom>
          <a:noFill/>
          <a:ln>
            <a:solidFill>
              <a:srgbClr val="299CAB"/>
            </a:solidFill>
          </a:ln>
          <a:effectLst/>
          <a:scene3d>
            <a:camera prst="orthographicFront">
              <a:rot lat="0" lon="0" rev="0"/>
            </a:camera>
            <a:lightRig rig="chilly" dir="t">
              <a:rot lat="0" lon="0" rev="18480000"/>
            </a:lightRig>
          </a:scene3d>
          <a:sp3d prstMaterial="clear">
            <a:bevelT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600" dirty="0">
                <a:solidFill>
                  <a:srgbClr val="B1DCF7"/>
                </a:solidFill>
              </a:rPr>
              <a:t>Do not open it, avoid clicking on links in unsolicited emails.</a:t>
            </a:r>
            <a:endParaRPr lang="en-AE" sz="1600" dirty="0">
              <a:solidFill>
                <a:srgbClr val="B1DCF7"/>
              </a:solidFill>
            </a:endParaRPr>
          </a:p>
        </p:txBody>
      </p:sp>
      <p:sp>
        <p:nvSpPr>
          <p:cNvPr id="16" name="Oval 15">
            <a:extLst>
              <a:ext uri="{FF2B5EF4-FFF2-40B4-BE49-F238E27FC236}">
                <a16:creationId xmlns:a16="http://schemas.microsoft.com/office/drawing/2014/main" id="{FEB22CA0-441E-37FE-7600-EB0DFA0FA311}"/>
              </a:ext>
            </a:extLst>
          </p:cNvPr>
          <p:cNvSpPr/>
          <p:nvPr/>
        </p:nvSpPr>
        <p:spPr>
          <a:xfrm>
            <a:off x="350208" y="3451041"/>
            <a:ext cx="504000" cy="504000"/>
          </a:xfrm>
          <a:prstGeom prst="ellipse">
            <a:avLst/>
          </a:prstGeom>
          <a:solidFill>
            <a:srgbClr val="299CA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3 </a:t>
            </a:r>
            <a:endParaRPr lang="en-AE" dirty="0"/>
          </a:p>
        </p:txBody>
      </p:sp>
      <p:sp>
        <p:nvSpPr>
          <p:cNvPr id="23" name="Rectangle: Rounded Corners 22">
            <a:extLst>
              <a:ext uri="{FF2B5EF4-FFF2-40B4-BE49-F238E27FC236}">
                <a16:creationId xmlns:a16="http://schemas.microsoft.com/office/drawing/2014/main" id="{DF9A20AF-2026-EDE7-9A1F-A2A1AA83D0B6}"/>
              </a:ext>
            </a:extLst>
          </p:cNvPr>
          <p:cNvSpPr/>
          <p:nvPr/>
        </p:nvSpPr>
        <p:spPr>
          <a:xfrm>
            <a:off x="914399" y="3451040"/>
            <a:ext cx="7431845" cy="504000"/>
          </a:xfrm>
          <a:prstGeom prst="roundRect">
            <a:avLst/>
          </a:prstGeom>
          <a:noFill/>
          <a:ln>
            <a:solidFill>
              <a:srgbClr val="299CAB"/>
            </a:solidFill>
          </a:ln>
          <a:effectLst/>
          <a:scene3d>
            <a:camera prst="orthographicFront">
              <a:rot lat="0" lon="0" rev="0"/>
            </a:camera>
            <a:lightRig rig="chilly" dir="t">
              <a:rot lat="0" lon="0" rev="18480000"/>
            </a:lightRig>
          </a:scene3d>
          <a:sp3d prstMaterial="clear">
            <a:bevelT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600" dirty="0">
                <a:solidFill>
                  <a:srgbClr val="B1DCF7"/>
                </a:solidFill>
              </a:rPr>
              <a:t>Delete such emails immediately to avoid clicking or opening it accidentally.</a:t>
            </a:r>
            <a:endParaRPr lang="en-AE" sz="1600" dirty="0">
              <a:solidFill>
                <a:srgbClr val="B1DCF7"/>
              </a:solidFill>
            </a:endParaRPr>
          </a:p>
        </p:txBody>
      </p:sp>
      <p:sp>
        <p:nvSpPr>
          <p:cNvPr id="24" name="Oval 23">
            <a:extLst>
              <a:ext uri="{FF2B5EF4-FFF2-40B4-BE49-F238E27FC236}">
                <a16:creationId xmlns:a16="http://schemas.microsoft.com/office/drawing/2014/main" id="{F7EBF386-E287-27BF-6595-0A8A2DEB83F5}"/>
              </a:ext>
            </a:extLst>
          </p:cNvPr>
          <p:cNvSpPr/>
          <p:nvPr/>
        </p:nvSpPr>
        <p:spPr>
          <a:xfrm>
            <a:off x="350208" y="4182562"/>
            <a:ext cx="504000" cy="504000"/>
          </a:xfrm>
          <a:prstGeom prst="ellipse">
            <a:avLst/>
          </a:prstGeom>
          <a:solidFill>
            <a:srgbClr val="299CA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4 </a:t>
            </a:r>
            <a:endParaRPr lang="en-AE" dirty="0"/>
          </a:p>
        </p:txBody>
      </p:sp>
      <p:sp>
        <p:nvSpPr>
          <p:cNvPr id="25" name="Rectangle: Rounded Corners 24">
            <a:extLst>
              <a:ext uri="{FF2B5EF4-FFF2-40B4-BE49-F238E27FC236}">
                <a16:creationId xmlns:a16="http://schemas.microsoft.com/office/drawing/2014/main" id="{5A05C489-01B1-E4BD-0A26-0D7AB5FE9716}"/>
              </a:ext>
            </a:extLst>
          </p:cNvPr>
          <p:cNvSpPr/>
          <p:nvPr/>
        </p:nvSpPr>
        <p:spPr>
          <a:xfrm>
            <a:off x="914399" y="4182562"/>
            <a:ext cx="7431845" cy="504000"/>
          </a:xfrm>
          <a:prstGeom prst="roundRect">
            <a:avLst/>
          </a:prstGeom>
          <a:noFill/>
          <a:ln>
            <a:solidFill>
              <a:srgbClr val="299CAB"/>
            </a:solidFill>
          </a:ln>
          <a:effectLst/>
          <a:scene3d>
            <a:camera prst="orthographicFront">
              <a:rot lat="0" lon="0" rev="0"/>
            </a:camera>
            <a:lightRig rig="chilly" dir="t">
              <a:rot lat="0" lon="0" rev="18480000"/>
            </a:lightRig>
          </a:scene3d>
          <a:sp3d prstMaterial="clear">
            <a:bevelT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600" dirty="0">
                <a:solidFill>
                  <a:srgbClr val="B1DCF7"/>
                </a:solidFill>
              </a:rPr>
              <a:t>Look for security indicators, check for ‘HTTPS’ in URLs and security certificates.</a:t>
            </a:r>
            <a:endParaRPr lang="en-AE" sz="1600" dirty="0">
              <a:solidFill>
                <a:srgbClr val="B1DCF7"/>
              </a:solidFill>
            </a:endParaRPr>
          </a:p>
        </p:txBody>
      </p:sp>
      <p:sp>
        <p:nvSpPr>
          <p:cNvPr id="26" name="Oval 25">
            <a:extLst>
              <a:ext uri="{FF2B5EF4-FFF2-40B4-BE49-F238E27FC236}">
                <a16:creationId xmlns:a16="http://schemas.microsoft.com/office/drawing/2014/main" id="{7434D6A6-6450-4B2E-BB20-84D33BA5BB24}"/>
              </a:ext>
            </a:extLst>
          </p:cNvPr>
          <p:cNvSpPr/>
          <p:nvPr/>
        </p:nvSpPr>
        <p:spPr>
          <a:xfrm>
            <a:off x="350208" y="4914083"/>
            <a:ext cx="504000" cy="504000"/>
          </a:xfrm>
          <a:prstGeom prst="ellipse">
            <a:avLst/>
          </a:prstGeom>
          <a:solidFill>
            <a:srgbClr val="299CA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5 </a:t>
            </a:r>
            <a:endParaRPr lang="en-AE" dirty="0"/>
          </a:p>
        </p:txBody>
      </p:sp>
      <p:sp>
        <p:nvSpPr>
          <p:cNvPr id="27" name="Rectangle: Rounded Corners 26">
            <a:extLst>
              <a:ext uri="{FF2B5EF4-FFF2-40B4-BE49-F238E27FC236}">
                <a16:creationId xmlns:a16="http://schemas.microsoft.com/office/drawing/2014/main" id="{C37AE4F2-CE7C-ABDB-988A-74125D2A15A9}"/>
              </a:ext>
            </a:extLst>
          </p:cNvPr>
          <p:cNvSpPr/>
          <p:nvPr/>
        </p:nvSpPr>
        <p:spPr>
          <a:xfrm>
            <a:off x="914399" y="4914083"/>
            <a:ext cx="7431845" cy="504000"/>
          </a:xfrm>
          <a:prstGeom prst="roundRect">
            <a:avLst/>
          </a:prstGeom>
          <a:noFill/>
          <a:ln>
            <a:solidFill>
              <a:srgbClr val="299CAB"/>
            </a:solidFill>
          </a:ln>
          <a:effectLst/>
          <a:scene3d>
            <a:camera prst="orthographicFront">
              <a:rot lat="0" lon="0" rev="0"/>
            </a:camera>
            <a:lightRig rig="chilly" dir="t">
              <a:rot lat="0" lon="0" rev="18480000"/>
            </a:lightRig>
          </a:scene3d>
          <a:sp3d prstMaterial="clear">
            <a:bevelT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600" dirty="0">
                <a:solidFill>
                  <a:srgbClr val="B1DCF7"/>
                </a:solidFill>
              </a:rPr>
              <a:t>Report suspicious emails, use company protocols to report phishing attempt.</a:t>
            </a:r>
            <a:endParaRPr lang="en-AE" sz="1600" dirty="0">
              <a:solidFill>
                <a:srgbClr val="B1DCF7"/>
              </a:solidFill>
            </a:endParaRPr>
          </a:p>
        </p:txBody>
      </p:sp>
      <p:sp>
        <p:nvSpPr>
          <p:cNvPr id="28" name="Rectangle: Rounded Corners 27">
            <a:extLst>
              <a:ext uri="{FF2B5EF4-FFF2-40B4-BE49-F238E27FC236}">
                <a16:creationId xmlns:a16="http://schemas.microsoft.com/office/drawing/2014/main" id="{5ADD7688-6774-D214-7377-25A89A6617D4}"/>
              </a:ext>
            </a:extLst>
          </p:cNvPr>
          <p:cNvSpPr/>
          <p:nvPr/>
        </p:nvSpPr>
        <p:spPr>
          <a:xfrm>
            <a:off x="914399" y="5645556"/>
            <a:ext cx="7431845" cy="504000"/>
          </a:xfrm>
          <a:prstGeom prst="roundRect">
            <a:avLst/>
          </a:prstGeom>
          <a:noFill/>
          <a:ln>
            <a:solidFill>
              <a:srgbClr val="299CAB"/>
            </a:solidFill>
          </a:ln>
          <a:effectLst/>
          <a:scene3d>
            <a:camera prst="orthographicFront">
              <a:rot lat="0" lon="0" rev="0"/>
            </a:camera>
            <a:lightRig rig="chilly" dir="t">
              <a:rot lat="0" lon="0" rev="18480000"/>
            </a:lightRig>
          </a:scene3d>
          <a:sp3d prstMaterial="clear">
            <a:bevelT h="635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600" dirty="0">
                <a:solidFill>
                  <a:srgbClr val="B1DCF7"/>
                </a:solidFill>
              </a:rPr>
              <a:t>Use email filters and anti-phishing software.</a:t>
            </a:r>
            <a:endParaRPr lang="en-AE" sz="1600" dirty="0">
              <a:solidFill>
                <a:srgbClr val="B1DCF7"/>
              </a:solidFill>
            </a:endParaRPr>
          </a:p>
        </p:txBody>
      </p:sp>
      <p:sp>
        <p:nvSpPr>
          <p:cNvPr id="29" name="Oval 28">
            <a:extLst>
              <a:ext uri="{FF2B5EF4-FFF2-40B4-BE49-F238E27FC236}">
                <a16:creationId xmlns:a16="http://schemas.microsoft.com/office/drawing/2014/main" id="{179BBDBA-2EC9-2E71-3E42-C666462289A8}"/>
              </a:ext>
            </a:extLst>
          </p:cNvPr>
          <p:cNvSpPr/>
          <p:nvPr/>
        </p:nvSpPr>
        <p:spPr>
          <a:xfrm>
            <a:off x="350208" y="5645556"/>
            <a:ext cx="504000" cy="504000"/>
          </a:xfrm>
          <a:prstGeom prst="ellipse">
            <a:avLst/>
          </a:prstGeom>
          <a:solidFill>
            <a:srgbClr val="299CA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6 </a:t>
            </a:r>
            <a:endParaRPr lang="en-AE" dirty="0"/>
          </a:p>
        </p:txBody>
      </p:sp>
      <p:pic>
        <p:nvPicPr>
          <p:cNvPr id="31" name="Picture 30">
            <a:extLst>
              <a:ext uri="{FF2B5EF4-FFF2-40B4-BE49-F238E27FC236}">
                <a16:creationId xmlns:a16="http://schemas.microsoft.com/office/drawing/2014/main" id="{6C04FDE3-ED7B-F512-6BD5-7CB72416DAF5}"/>
              </a:ext>
            </a:extLst>
          </p:cNvPr>
          <p:cNvPicPr>
            <a:picLocks noChangeAspect="1"/>
          </p:cNvPicPr>
          <p:nvPr/>
        </p:nvPicPr>
        <p:blipFill>
          <a:blip r:embed="rId2"/>
          <a:stretch>
            <a:fillRect/>
          </a:stretch>
        </p:blipFill>
        <p:spPr>
          <a:xfrm flipH="1">
            <a:off x="8659371" y="2492000"/>
            <a:ext cx="3342703" cy="3342703"/>
          </a:xfrm>
          <a:prstGeom prst="rect">
            <a:avLst/>
          </a:prstGeom>
        </p:spPr>
      </p:pic>
      <p:pic>
        <p:nvPicPr>
          <p:cNvPr id="32" name="Picture 31">
            <a:extLst>
              <a:ext uri="{FF2B5EF4-FFF2-40B4-BE49-F238E27FC236}">
                <a16:creationId xmlns:a16="http://schemas.microsoft.com/office/drawing/2014/main" id="{DFDB790D-5FCB-BF3B-5CF5-849EDD0B9C01}"/>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11201992" y="1533753"/>
            <a:ext cx="506814" cy="498873"/>
          </a:xfrm>
          <a:prstGeom prst="rect">
            <a:avLst/>
          </a:prstGeom>
        </p:spPr>
      </p:pic>
      <p:pic>
        <p:nvPicPr>
          <p:cNvPr id="33" name="Picture 32">
            <a:extLst>
              <a:ext uri="{FF2B5EF4-FFF2-40B4-BE49-F238E27FC236}">
                <a16:creationId xmlns:a16="http://schemas.microsoft.com/office/drawing/2014/main" id="{08843755-AE57-2DA5-ADEF-DC0315D82110}"/>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11631741" y="1591810"/>
            <a:ext cx="679020" cy="668381"/>
          </a:xfrm>
          <a:prstGeom prst="rect">
            <a:avLst/>
          </a:prstGeom>
        </p:spPr>
      </p:pic>
      <p:pic>
        <p:nvPicPr>
          <p:cNvPr id="34" name="Picture 33">
            <a:extLst>
              <a:ext uri="{FF2B5EF4-FFF2-40B4-BE49-F238E27FC236}">
                <a16:creationId xmlns:a16="http://schemas.microsoft.com/office/drawing/2014/main" id="{2DFEDA84-A8BC-7127-56C1-D2A001AD7093}"/>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11024194" y="5623395"/>
            <a:ext cx="506814" cy="498873"/>
          </a:xfrm>
          <a:prstGeom prst="rect">
            <a:avLst/>
          </a:prstGeom>
        </p:spPr>
      </p:pic>
      <p:pic>
        <p:nvPicPr>
          <p:cNvPr id="35" name="Picture 34">
            <a:extLst>
              <a:ext uri="{FF2B5EF4-FFF2-40B4-BE49-F238E27FC236}">
                <a16:creationId xmlns:a16="http://schemas.microsoft.com/office/drawing/2014/main" id="{0CFE520C-10EF-1AB9-C2F9-81E8D9F0EB77}"/>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10774694" y="5930134"/>
            <a:ext cx="334535" cy="329293"/>
          </a:xfrm>
          <a:prstGeom prst="rect">
            <a:avLst/>
          </a:prstGeom>
        </p:spPr>
      </p:pic>
      <p:pic>
        <p:nvPicPr>
          <p:cNvPr id="36" name="Picture 35">
            <a:extLst>
              <a:ext uri="{FF2B5EF4-FFF2-40B4-BE49-F238E27FC236}">
                <a16:creationId xmlns:a16="http://schemas.microsoft.com/office/drawing/2014/main" id="{6F9EB7C9-6F88-147E-04BE-1C8A042A02E9}"/>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10839022" y="5668369"/>
            <a:ext cx="247845" cy="243961"/>
          </a:xfrm>
          <a:prstGeom prst="rect">
            <a:avLst/>
          </a:prstGeom>
        </p:spPr>
      </p:pic>
      <p:pic>
        <p:nvPicPr>
          <p:cNvPr id="37" name="Picture 36">
            <a:extLst>
              <a:ext uri="{FF2B5EF4-FFF2-40B4-BE49-F238E27FC236}">
                <a16:creationId xmlns:a16="http://schemas.microsoft.com/office/drawing/2014/main" id="{A6B63821-76FD-EEC6-761F-D885EA4F31A6}"/>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11523857" y="1271200"/>
            <a:ext cx="421926" cy="415315"/>
          </a:xfrm>
          <a:prstGeom prst="rect">
            <a:avLst/>
          </a:prstGeom>
        </p:spPr>
      </p:pic>
    </p:spTree>
    <p:extLst>
      <p:ext uri="{BB962C8B-B14F-4D97-AF65-F5344CB8AC3E}">
        <p14:creationId xmlns:p14="http://schemas.microsoft.com/office/powerpoint/2010/main" val="4511877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6000">
        <p159:morph option="byObject"/>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1250"/>
                                        <p:tgtEl>
                                          <p:spTgt spid="13"/>
                                        </p:tgtEl>
                                      </p:cBhvr>
                                    </p:animEffect>
                                  </p:childTnLst>
                                </p:cTn>
                              </p:par>
                            </p:childTnLst>
                          </p:cTn>
                        </p:par>
                        <p:par>
                          <p:cTn id="8" fill="hold">
                            <p:stCondLst>
                              <p:cond delay="1750"/>
                            </p:stCondLst>
                            <p:childTnLst>
                              <p:par>
                                <p:cTn id="9" presetID="22" presetClass="entr" presetSubtype="8" fill="hold" grpId="0" nodeType="afterEffect">
                                  <p:stCondLst>
                                    <p:cond delay="50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1250"/>
                                        <p:tgtEl>
                                          <p:spTgt spid="15"/>
                                        </p:tgtEl>
                                      </p:cBhvr>
                                    </p:animEffect>
                                  </p:childTnLst>
                                </p:cTn>
                              </p:par>
                            </p:childTnLst>
                          </p:cTn>
                        </p:par>
                        <p:par>
                          <p:cTn id="12" fill="hold">
                            <p:stCondLst>
                              <p:cond delay="3500"/>
                            </p:stCondLst>
                            <p:childTnLst>
                              <p:par>
                                <p:cTn id="13" presetID="22" presetClass="entr" presetSubtype="8" fill="hold" grpId="0" nodeType="afterEffect">
                                  <p:stCondLst>
                                    <p:cond delay="500"/>
                                  </p:stCondLst>
                                  <p:childTnLst>
                                    <p:set>
                                      <p:cBhvr>
                                        <p:cTn id="14" dur="1" fill="hold">
                                          <p:stCondLst>
                                            <p:cond delay="0"/>
                                          </p:stCondLst>
                                        </p:cTn>
                                        <p:tgtEl>
                                          <p:spTgt spid="23"/>
                                        </p:tgtEl>
                                        <p:attrNameLst>
                                          <p:attrName>style.visibility</p:attrName>
                                        </p:attrNameLst>
                                      </p:cBhvr>
                                      <p:to>
                                        <p:strVal val="visible"/>
                                      </p:to>
                                    </p:set>
                                    <p:animEffect transition="in" filter="wipe(left)">
                                      <p:cBhvr>
                                        <p:cTn id="15" dur="1250"/>
                                        <p:tgtEl>
                                          <p:spTgt spid="23"/>
                                        </p:tgtEl>
                                      </p:cBhvr>
                                    </p:animEffect>
                                  </p:childTnLst>
                                </p:cTn>
                              </p:par>
                            </p:childTnLst>
                          </p:cTn>
                        </p:par>
                        <p:par>
                          <p:cTn id="16" fill="hold">
                            <p:stCondLst>
                              <p:cond delay="5250"/>
                            </p:stCondLst>
                            <p:childTnLst>
                              <p:par>
                                <p:cTn id="17" presetID="22" presetClass="entr" presetSubtype="8" fill="hold" grpId="0" nodeType="afterEffect">
                                  <p:stCondLst>
                                    <p:cond delay="500"/>
                                  </p:stCondLst>
                                  <p:childTnLst>
                                    <p:set>
                                      <p:cBhvr>
                                        <p:cTn id="18" dur="1" fill="hold">
                                          <p:stCondLst>
                                            <p:cond delay="0"/>
                                          </p:stCondLst>
                                        </p:cTn>
                                        <p:tgtEl>
                                          <p:spTgt spid="25"/>
                                        </p:tgtEl>
                                        <p:attrNameLst>
                                          <p:attrName>style.visibility</p:attrName>
                                        </p:attrNameLst>
                                      </p:cBhvr>
                                      <p:to>
                                        <p:strVal val="visible"/>
                                      </p:to>
                                    </p:set>
                                    <p:animEffect transition="in" filter="wipe(left)">
                                      <p:cBhvr>
                                        <p:cTn id="19" dur="1250"/>
                                        <p:tgtEl>
                                          <p:spTgt spid="25"/>
                                        </p:tgtEl>
                                      </p:cBhvr>
                                    </p:animEffect>
                                  </p:childTnLst>
                                </p:cTn>
                              </p:par>
                            </p:childTnLst>
                          </p:cTn>
                        </p:par>
                        <p:par>
                          <p:cTn id="20" fill="hold">
                            <p:stCondLst>
                              <p:cond delay="7000"/>
                            </p:stCondLst>
                            <p:childTnLst>
                              <p:par>
                                <p:cTn id="21" presetID="22" presetClass="entr" presetSubtype="8" fill="hold" grpId="0" nodeType="afterEffect">
                                  <p:stCondLst>
                                    <p:cond delay="50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1250"/>
                                        <p:tgtEl>
                                          <p:spTgt spid="27"/>
                                        </p:tgtEl>
                                      </p:cBhvr>
                                    </p:animEffect>
                                  </p:childTnLst>
                                </p:cTn>
                              </p:par>
                            </p:childTnLst>
                          </p:cTn>
                        </p:par>
                        <p:par>
                          <p:cTn id="24" fill="hold">
                            <p:stCondLst>
                              <p:cond delay="8750"/>
                            </p:stCondLst>
                            <p:childTnLst>
                              <p:par>
                                <p:cTn id="25" presetID="22" presetClass="entr" presetSubtype="8" fill="hold" grpId="0" nodeType="afterEffect">
                                  <p:stCondLst>
                                    <p:cond delay="500"/>
                                  </p:stCondLst>
                                  <p:childTnLst>
                                    <p:set>
                                      <p:cBhvr>
                                        <p:cTn id="26" dur="1" fill="hold">
                                          <p:stCondLst>
                                            <p:cond delay="0"/>
                                          </p:stCondLst>
                                        </p:cTn>
                                        <p:tgtEl>
                                          <p:spTgt spid="28"/>
                                        </p:tgtEl>
                                        <p:attrNameLst>
                                          <p:attrName>style.visibility</p:attrName>
                                        </p:attrNameLst>
                                      </p:cBhvr>
                                      <p:to>
                                        <p:strVal val="visible"/>
                                      </p:to>
                                    </p:set>
                                    <p:animEffect transition="in" filter="wipe(left)">
                                      <p:cBhvr>
                                        <p:cTn id="27" dur="125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23" grpId="0" animBg="1"/>
      <p:bldP spid="25" grpId="0" animBg="1"/>
      <p:bldP spid="27" grpId="0" animBg="1"/>
      <p:bldP spid="2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AC2D367-2A6E-41FE-A9EA-24FF17BCAA97}"/>
              </a:ext>
            </a:extLst>
          </p:cNvPr>
          <p:cNvSpPr>
            <a:spLocks noGrp="1"/>
          </p:cNvSpPr>
          <p:nvPr>
            <p:ph type="sldNum" sz="quarter" idx="12"/>
          </p:nvPr>
        </p:nvSpPr>
        <p:spPr/>
        <p:txBody>
          <a:bodyPr/>
          <a:lstStyle/>
          <a:p>
            <a:fld id="{C263D6C4-4840-40CC-AC84-17E24B3B7BDE}" type="slidenum">
              <a:rPr lang="en-US" smtClean="0"/>
              <a:pPr/>
              <a:t>8</a:t>
            </a:fld>
            <a:endParaRPr lang="en-US" dirty="0"/>
          </a:p>
        </p:txBody>
      </p:sp>
      <p:sp>
        <p:nvSpPr>
          <p:cNvPr id="3" name="Title 3">
            <a:extLst>
              <a:ext uri="{FF2B5EF4-FFF2-40B4-BE49-F238E27FC236}">
                <a16:creationId xmlns:a16="http://schemas.microsoft.com/office/drawing/2014/main" id="{7E2D9599-6DE7-FDD3-CDA7-3E6C623EE173}"/>
              </a:ext>
            </a:extLst>
          </p:cNvPr>
          <p:cNvSpPr txBox="1">
            <a:spLocks/>
          </p:cNvSpPr>
          <p:nvPr/>
        </p:nvSpPr>
        <p:spPr>
          <a:xfrm>
            <a:off x="95178" y="568652"/>
            <a:ext cx="7908391" cy="7017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US" sz="4400" dirty="0">
                <a:effectLst>
                  <a:outerShdw blurRad="63500" sx="102000" sy="102000" algn="ctr" rotWithShape="0">
                    <a:prstClr val="black">
                      <a:alpha val="50000"/>
                    </a:prstClr>
                  </a:outerShdw>
                </a:effectLst>
              </a:rPr>
              <a:t>Detecting Phishing Websites</a:t>
            </a:r>
          </a:p>
        </p:txBody>
      </p:sp>
      <p:sp>
        <p:nvSpPr>
          <p:cNvPr id="12" name="TextBox 11">
            <a:extLst>
              <a:ext uri="{FF2B5EF4-FFF2-40B4-BE49-F238E27FC236}">
                <a16:creationId xmlns:a16="http://schemas.microsoft.com/office/drawing/2014/main" id="{7B81BDA9-530D-8CCA-F1DF-D39ED8E5E225}"/>
              </a:ext>
            </a:extLst>
          </p:cNvPr>
          <p:cNvSpPr txBox="1"/>
          <p:nvPr/>
        </p:nvSpPr>
        <p:spPr>
          <a:xfrm>
            <a:off x="136274" y="1489754"/>
            <a:ext cx="11360650" cy="646331"/>
          </a:xfrm>
          <a:prstGeom prst="rect">
            <a:avLst/>
          </a:prstGeom>
          <a:noFill/>
        </p:spPr>
        <p:txBody>
          <a:bodyPr wrap="square" rtlCol="0">
            <a:spAutoFit/>
          </a:bodyPr>
          <a:lstStyle/>
          <a:p>
            <a:r>
              <a:rPr lang="en-GB" b="1" dirty="0">
                <a:solidFill>
                  <a:schemeClr val="accent2">
                    <a:lumMod val="60000"/>
                    <a:lumOff val="40000"/>
                  </a:schemeClr>
                </a:solidFill>
                <a:latin typeface="+mj-lt"/>
              </a:rPr>
              <a:t>A phishing website is a common deception tactic, used by cybercriminals for malicious purposes, like credential theft or financial fraud.</a:t>
            </a:r>
            <a:endParaRPr lang="en-AE" b="1" dirty="0">
              <a:solidFill>
                <a:schemeClr val="accent2">
                  <a:lumMod val="60000"/>
                  <a:lumOff val="40000"/>
                </a:schemeClr>
              </a:solidFill>
              <a:latin typeface="+mj-lt"/>
            </a:endParaRPr>
          </a:p>
        </p:txBody>
      </p:sp>
      <p:sp>
        <p:nvSpPr>
          <p:cNvPr id="16" name="Text Placeholder 5">
            <a:extLst>
              <a:ext uri="{FF2B5EF4-FFF2-40B4-BE49-F238E27FC236}">
                <a16:creationId xmlns:a16="http://schemas.microsoft.com/office/drawing/2014/main" id="{ADE5C736-95B1-166C-809A-28DC3A18C9CC}"/>
              </a:ext>
            </a:extLst>
          </p:cNvPr>
          <p:cNvSpPr txBox="1">
            <a:spLocks/>
          </p:cNvSpPr>
          <p:nvPr/>
        </p:nvSpPr>
        <p:spPr>
          <a:xfrm>
            <a:off x="640422" y="2136085"/>
            <a:ext cx="4885523" cy="3684588"/>
          </a:xfrm>
          <a:prstGeom prst="rect">
            <a:avLst/>
          </a:prstGeom>
        </p:spPr>
        <p:txBody>
          <a:bodyPr>
            <a:normAutofit/>
          </a:bodyPr>
          <a:lst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50000"/>
              </a:lnSpc>
              <a:buFont typeface="Arial" panose="020B0604020202020204" pitchFamily="34" charset="0"/>
              <a:buNone/>
            </a:pPr>
            <a:r>
              <a:rPr lang="en-US" sz="1600" b="1" u="sng" dirty="0">
                <a:solidFill>
                  <a:schemeClr val="bg1"/>
                </a:solidFill>
              </a:rPr>
              <a:t>Identifying:</a:t>
            </a:r>
          </a:p>
          <a:p>
            <a:pPr marL="342900" indent="-342900">
              <a:buFont typeface="Arial" panose="020B0604020202020204" pitchFamily="34" charset="0"/>
              <a:buAutoNum type="arabicPeriod"/>
            </a:pPr>
            <a:r>
              <a:rPr lang="en-US" sz="1600" b="1" dirty="0">
                <a:solidFill>
                  <a:srgbClr val="40B9C8"/>
                </a:solidFill>
              </a:rPr>
              <a:t>Check URL – </a:t>
            </a:r>
            <a:r>
              <a:rPr lang="en-US" sz="1600" dirty="0">
                <a:solidFill>
                  <a:srgbClr val="B1DCF7"/>
                </a:solidFill>
              </a:rPr>
              <a:t>look for misspellings or unfamiliar domain.</a:t>
            </a:r>
          </a:p>
          <a:p>
            <a:pPr marL="342900" indent="-342900">
              <a:buFont typeface="Arial" panose="020B0604020202020204" pitchFamily="34" charset="0"/>
              <a:buAutoNum type="arabicPeriod"/>
            </a:pPr>
            <a:r>
              <a:rPr lang="en-US" sz="1600" b="1" dirty="0">
                <a:solidFill>
                  <a:srgbClr val="40B9C8"/>
                </a:solidFill>
              </a:rPr>
              <a:t>Look for HTTPS – </a:t>
            </a:r>
            <a:r>
              <a:rPr lang="en-US" sz="1600" dirty="0">
                <a:solidFill>
                  <a:srgbClr val="B1DCF7"/>
                </a:solidFill>
              </a:rPr>
              <a:t>ensure sites are using ‘HTTPS’, indicating a secure connection.</a:t>
            </a:r>
          </a:p>
          <a:p>
            <a:pPr marL="342900" indent="-342900">
              <a:buFont typeface="Arial" panose="020B0604020202020204" pitchFamily="34" charset="0"/>
              <a:buAutoNum type="arabicPeriod"/>
            </a:pPr>
            <a:r>
              <a:rPr lang="en-US" sz="1600" b="1" dirty="0">
                <a:solidFill>
                  <a:srgbClr val="40B9C8"/>
                </a:solidFill>
              </a:rPr>
              <a:t>Professional Appearance – </a:t>
            </a:r>
            <a:r>
              <a:rPr lang="en-US" sz="1600" dirty="0">
                <a:solidFill>
                  <a:srgbClr val="B1DCF7"/>
                </a:solidFill>
              </a:rPr>
              <a:t>be wary of websites with poor design, broken links or spelling errors.</a:t>
            </a:r>
          </a:p>
          <a:p>
            <a:pPr marL="342900" indent="-342900">
              <a:buFont typeface="Arial" panose="020B0604020202020204" pitchFamily="34" charset="0"/>
              <a:buAutoNum type="arabicPeriod"/>
            </a:pPr>
            <a:r>
              <a:rPr lang="en-US" sz="1600" b="1" dirty="0">
                <a:solidFill>
                  <a:srgbClr val="40B9C8"/>
                </a:solidFill>
              </a:rPr>
              <a:t>Pop-up Requests – </a:t>
            </a:r>
            <a:r>
              <a:rPr lang="en-US" sz="1600" dirty="0">
                <a:solidFill>
                  <a:srgbClr val="B1DCF7"/>
                </a:solidFill>
              </a:rPr>
              <a:t>legitimate sites rarely use pop-ups to request personal information.</a:t>
            </a:r>
          </a:p>
        </p:txBody>
      </p:sp>
      <p:pic>
        <p:nvPicPr>
          <p:cNvPr id="18" name="Picture 17">
            <a:extLst>
              <a:ext uri="{FF2B5EF4-FFF2-40B4-BE49-F238E27FC236}">
                <a16:creationId xmlns:a16="http://schemas.microsoft.com/office/drawing/2014/main" id="{098C90B5-B0E4-FA7D-6A12-2B8B271397F8}"/>
              </a:ext>
            </a:extLst>
          </p:cNvPr>
          <p:cNvPicPr>
            <a:picLocks noChangeAspect="1"/>
          </p:cNvPicPr>
          <p:nvPr/>
        </p:nvPicPr>
        <p:blipFill>
          <a:blip r:embed="rId2"/>
          <a:stretch>
            <a:fillRect/>
          </a:stretch>
        </p:blipFill>
        <p:spPr>
          <a:xfrm>
            <a:off x="6294758" y="2440649"/>
            <a:ext cx="5130247" cy="3183384"/>
          </a:xfrm>
          <a:prstGeom prst="rect">
            <a:avLst/>
          </a:prstGeom>
        </p:spPr>
      </p:pic>
      <p:pic>
        <p:nvPicPr>
          <p:cNvPr id="20" name="Picture 19">
            <a:extLst>
              <a:ext uri="{FF2B5EF4-FFF2-40B4-BE49-F238E27FC236}">
                <a16:creationId xmlns:a16="http://schemas.microsoft.com/office/drawing/2014/main" id="{88FBB757-DDA7-CFE2-A80C-AF6AD942ECCE}"/>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GlowDiffused/>
                    </a14:imgEffect>
                    <a14:imgEffect>
                      <a14:brightnessContrast bright="40000"/>
                    </a14:imgEffect>
                  </a14:imgLayer>
                </a14:imgProps>
              </a:ext>
            </a:extLst>
          </a:blip>
          <a:srcRect l="28527" t="17270" r="28508" b="16756"/>
          <a:stretch/>
        </p:blipFill>
        <p:spPr>
          <a:xfrm rot="21427076">
            <a:off x="-668310" y="5130899"/>
            <a:ext cx="1401508" cy="1379548"/>
          </a:xfrm>
          <a:prstGeom prst="rect">
            <a:avLst/>
          </a:prstGeom>
        </p:spPr>
      </p:pic>
      <p:pic>
        <p:nvPicPr>
          <p:cNvPr id="21" name="Picture 20">
            <a:extLst>
              <a:ext uri="{FF2B5EF4-FFF2-40B4-BE49-F238E27FC236}">
                <a16:creationId xmlns:a16="http://schemas.microsoft.com/office/drawing/2014/main" id="{71FF483C-32AF-065A-EA95-8F04C4F790D3}"/>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GlowDiffused/>
                    </a14:imgEffect>
                    <a14:imgEffect>
                      <a14:brightnessContrast bright="40000"/>
                    </a14:imgEffect>
                  </a14:imgLayer>
                </a14:imgProps>
              </a:ext>
            </a:extLst>
          </a:blip>
          <a:srcRect l="28527" t="17270" r="28508" b="16756"/>
          <a:stretch/>
        </p:blipFill>
        <p:spPr>
          <a:xfrm rot="4763309">
            <a:off x="155101" y="6295946"/>
            <a:ext cx="780739" cy="768506"/>
          </a:xfrm>
          <a:prstGeom prst="rect">
            <a:avLst/>
          </a:prstGeom>
        </p:spPr>
      </p:pic>
      <p:pic>
        <p:nvPicPr>
          <p:cNvPr id="23" name="Picture 22">
            <a:extLst>
              <a:ext uri="{FF2B5EF4-FFF2-40B4-BE49-F238E27FC236}">
                <a16:creationId xmlns:a16="http://schemas.microsoft.com/office/drawing/2014/main" id="{F1EAD356-F6AF-1241-A527-8EA4BB8F3619}"/>
              </a:ext>
            </a:extLst>
          </p:cNvPr>
          <p:cNvPicPr>
            <a:picLocks noChangeAspect="1"/>
          </p:cNvPicPr>
          <p:nvPr/>
        </p:nvPicPr>
        <p:blipFill>
          <a:blip r:embed="rId5"/>
          <a:stretch>
            <a:fillRect/>
          </a:stretch>
        </p:blipFill>
        <p:spPr>
          <a:xfrm>
            <a:off x="11037476" y="2136085"/>
            <a:ext cx="775057" cy="775057"/>
          </a:xfrm>
          <a:prstGeom prst="rect">
            <a:avLst/>
          </a:prstGeom>
        </p:spPr>
      </p:pic>
      <p:pic>
        <p:nvPicPr>
          <p:cNvPr id="24" name="Picture 23">
            <a:extLst>
              <a:ext uri="{FF2B5EF4-FFF2-40B4-BE49-F238E27FC236}">
                <a16:creationId xmlns:a16="http://schemas.microsoft.com/office/drawing/2014/main" id="{C523594E-E6BA-427D-0D61-2A455875ACE9}"/>
              </a:ext>
            </a:extLst>
          </p:cNvPr>
          <p:cNvPicPr>
            <a:picLocks noChangeAspect="1"/>
          </p:cNvPicPr>
          <p:nvPr/>
        </p:nvPicPr>
        <p:blipFill rotWithShape="1">
          <a:blip r:embed="rId6">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537591" y="5835618"/>
            <a:ext cx="498247" cy="490440"/>
          </a:xfrm>
          <a:prstGeom prst="rect">
            <a:avLst/>
          </a:prstGeom>
        </p:spPr>
      </p:pic>
      <p:pic>
        <p:nvPicPr>
          <p:cNvPr id="25" name="Picture 24">
            <a:extLst>
              <a:ext uri="{FF2B5EF4-FFF2-40B4-BE49-F238E27FC236}">
                <a16:creationId xmlns:a16="http://schemas.microsoft.com/office/drawing/2014/main" id="{6C4956F8-643D-6955-8261-3B9CE7AA3A8B}"/>
              </a:ext>
            </a:extLst>
          </p:cNvPr>
          <p:cNvPicPr>
            <a:picLocks noChangeAspect="1"/>
          </p:cNvPicPr>
          <p:nvPr/>
        </p:nvPicPr>
        <p:blipFill rotWithShape="1">
          <a:blip r:embed="rId6">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123751" y="4960450"/>
            <a:ext cx="347412" cy="341969"/>
          </a:xfrm>
          <a:prstGeom prst="rect">
            <a:avLst/>
          </a:prstGeom>
        </p:spPr>
      </p:pic>
      <p:pic>
        <p:nvPicPr>
          <p:cNvPr id="26" name="Picture 25">
            <a:extLst>
              <a:ext uri="{FF2B5EF4-FFF2-40B4-BE49-F238E27FC236}">
                <a16:creationId xmlns:a16="http://schemas.microsoft.com/office/drawing/2014/main" id="{FC8BFBC1-65E2-56EB-C3A0-43D87E4329F2}"/>
              </a:ext>
            </a:extLst>
          </p:cNvPr>
          <p:cNvPicPr>
            <a:picLocks noChangeAspect="1"/>
          </p:cNvPicPr>
          <p:nvPr/>
        </p:nvPicPr>
        <p:blipFill rotWithShape="1">
          <a:blip r:embed="rId6">
            <a:extLst>
              <a:ext uri="{BEBA8EAE-BF5A-486C-A8C5-ECC9F3942E4B}">
                <a14:imgProps xmlns:a14="http://schemas.microsoft.com/office/drawing/2010/main">
                  <a14:imgLayer r:embed="rId4">
                    <a14:imgEffect>
                      <a14:artisticPhotocopy/>
                    </a14:imgEffect>
                    <a14:imgEffect>
                      <a14:brightnessContrast bright="40000"/>
                    </a14:imgEffect>
                  </a14:imgLayer>
                </a14:imgProps>
              </a:ext>
            </a:extLst>
          </a:blip>
          <a:srcRect l="28527" t="17270" r="28508" b="16756"/>
          <a:stretch/>
        </p:blipFill>
        <p:spPr>
          <a:xfrm rot="1516207">
            <a:off x="839255" y="6328883"/>
            <a:ext cx="323825" cy="318751"/>
          </a:xfrm>
          <a:prstGeom prst="rect">
            <a:avLst/>
          </a:prstGeom>
        </p:spPr>
      </p:pic>
    </p:spTree>
    <p:extLst>
      <p:ext uri="{BB962C8B-B14F-4D97-AF65-F5344CB8AC3E}">
        <p14:creationId xmlns:p14="http://schemas.microsoft.com/office/powerpoint/2010/main" val="663103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4000">
        <p159:morph option="byObject"/>
      </p:transition>
    </mc:Choice>
    <mc:Fallback xmlns="">
      <p:transition spd="slow" advClick="0" advTm="4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01323FB-427E-4A8D-B473-AB0657D8D23B}"/>
              </a:ext>
            </a:extLst>
          </p:cNvPr>
          <p:cNvSpPr>
            <a:spLocks noGrp="1"/>
          </p:cNvSpPr>
          <p:nvPr>
            <p:ph type="title"/>
          </p:nvPr>
        </p:nvSpPr>
        <p:spPr>
          <a:xfrm>
            <a:off x="136276" y="522376"/>
            <a:ext cx="7250844" cy="701731"/>
          </a:xfrm>
        </p:spPr>
        <p:txBody>
          <a:bodyPr/>
          <a:lstStyle/>
          <a:p>
            <a:r>
              <a:rPr lang="en-US" sz="4400" dirty="0">
                <a:effectLst>
                  <a:outerShdw blurRad="63500" sx="102000" sy="102000" algn="ctr" rotWithShape="0">
                    <a:prstClr val="black">
                      <a:alpha val="40000"/>
                    </a:prstClr>
                  </a:outerShdw>
                </a:effectLst>
              </a:rPr>
              <a:t>Avoiding Phishing Websites</a:t>
            </a:r>
          </a:p>
        </p:txBody>
      </p:sp>
      <p:sp>
        <p:nvSpPr>
          <p:cNvPr id="2" name="Slide Number Placeholder 1">
            <a:extLst>
              <a:ext uri="{FF2B5EF4-FFF2-40B4-BE49-F238E27FC236}">
                <a16:creationId xmlns:a16="http://schemas.microsoft.com/office/drawing/2014/main" id="{E4398C1C-6656-4A73-A680-62A81CDC27FD}"/>
              </a:ext>
            </a:extLst>
          </p:cNvPr>
          <p:cNvSpPr>
            <a:spLocks noGrp="1"/>
          </p:cNvSpPr>
          <p:nvPr>
            <p:ph type="sldNum" sz="quarter" idx="12"/>
          </p:nvPr>
        </p:nvSpPr>
        <p:spPr/>
        <p:txBody>
          <a:bodyPr/>
          <a:lstStyle/>
          <a:p>
            <a:fld id="{C263D6C4-4840-40CC-AC84-17E24B3B7BDE}" type="slidenum">
              <a:rPr lang="en-US" smtClean="0"/>
              <a:pPr/>
              <a:t>9</a:t>
            </a:fld>
            <a:endParaRPr lang="en-US" dirty="0"/>
          </a:p>
        </p:txBody>
      </p:sp>
      <p:sp>
        <p:nvSpPr>
          <p:cNvPr id="3" name="TextBox 2">
            <a:extLst>
              <a:ext uri="{FF2B5EF4-FFF2-40B4-BE49-F238E27FC236}">
                <a16:creationId xmlns:a16="http://schemas.microsoft.com/office/drawing/2014/main" id="{FE4028A3-90A4-3EB3-6DF2-6BFA8D57CAD8}"/>
              </a:ext>
            </a:extLst>
          </p:cNvPr>
          <p:cNvSpPr txBox="1"/>
          <p:nvPr/>
        </p:nvSpPr>
        <p:spPr>
          <a:xfrm>
            <a:off x="400692" y="1842697"/>
            <a:ext cx="3359649" cy="1354217"/>
          </a:xfrm>
          <a:prstGeom prst="rect">
            <a:avLst/>
          </a:prstGeom>
          <a:noFill/>
          <a:ln>
            <a:noFill/>
          </a:ln>
          <a:effectLst>
            <a:outerShdw blurRad="63500" sx="102000" sy="102000" algn="ctr" rotWithShape="0">
              <a:prstClr val="black">
                <a:alpha val="40000"/>
              </a:prstClr>
            </a:outerShdw>
          </a:effectLst>
          <a:scene3d>
            <a:camera prst="orthographicFront">
              <a:rot lat="0" lon="0" rev="0"/>
            </a:camera>
            <a:lightRig rig="chilly" dir="t">
              <a:rot lat="0" lon="0" rev="18480000"/>
            </a:lightRig>
          </a:scene3d>
          <a:sp3d prstMaterial="clear">
            <a:bevelT h="63500" prst="coolSlant"/>
          </a:sp3d>
        </p:spPr>
        <p:txBody>
          <a:bodyPr wrap="square" rtlCol="0">
            <a:spAutoFit/>
          </a:bodyPr>
          <a:lstStyle/>
          <a:p>
            <a:r>
              <a:rPr lang="en-GB" b="1" dirty="0">
                <a:solidFill>
                  <a:srgbClr val="B1DCF7"/>
                </a:solidFill>
              </a:rPr>
              <a:t>Direct Access:</a:t>
            </a:r>
            <a:r>
              <a:rPr lang="en-GB" dirty="0">
                <a:solidFill>
                  <a:srgbClr val="B1DCF7"/>
                </a:solidFill>
              </a:rPr>
              <a:t> </a:t>
            </a:r>
            <a:r>
              <a:rPr lang="en-GB" sz="1600" dirty="0">
                <a:solidFill>
                  <a:srgbClr val="40B9C8"/>
                </a:solidFill>
              </a:rPr>
              <a:t>Type URLs directly into the browser rather than clicking links, preventing landing on fake or unwanted websites.</a:t>
            </a:r>
            <a:endParaRPr lang="en-AE" sz="1600" dirty="0">
              <a:solidFill>
                <a:srgbClr val="40B9C8"/>
              </a:solidFill>
            </a:endParaRPr>
          </a:p>
        </p:txBody>
      </p:sp>
      <p:sp>
        <p:nvSpPr>
          <p:cNvPr id="4" name="TextBox 3">
            <a:extLst>
              <a:ext uri="{FF2B5EF4-FFF2-40B4-BE49-F238E27FC236}">
                <a16:creationId xmlns:a16="http://schemas.microsoft.com/office/drawing/2014/main" id="{B0F34164-F921-06F5-C6D1-724A83D4AD5D}"/>
              </a:ext>
            </a:extLst>
          </p:cNvPr>
          <p:cNvSpPr txBox="1"/>
          <p:nvPr/>
        </p:nvSpPr>
        <p:spPr>
          <a:xfrm>
            <a:off x="4416175" y="1855759"/>
            <a:ext cx="3359649" cy="1354217"/>
          </a:xfrm>
          <a:prstGeom prst="rect">
            <a:avLst/>
          </a:prstGeom>
          <a:noFill/>
          <a:ln>
            <a:noFill/>
          </a:ln>
          <a:effectLst>
            <a:outerShdw blurRad="63500" sx="102000" sy="102000" algn="ctr" rotWithShape="0">
              <a:prstClr val="black">
                <a:alpha val="40000"/>
              </a:prstClr>
            </a:outerShdw>
          </a:effectLst>
          <a:scene3d>
            <a:camera prst="orthographicFront">
              <a:rot lat="0" lon="0" rev="0"/>
            </a:camera>
            <a:lightRig rig="chilly" dir="t">
              <a:rot lat="0" lon="0" rev="18480000"/>
            </a:lightRig>
          </a:scene3d>
          <a:sp3d prstMaterial="clear">
            <a:bevelT h="63500" prst="coolSlant"/>
          </a:sp3d>
        </p:spPr>
        <p:txBody>
          <a:bodyPr wrap="square" rtlCol="0">
            <a:spAutoFit/>
          </a:bodyPr>
          <a:lstStyle/>
          <a:p>
            <a:r>
              <a:rPr lang="en-GB" b="1" dirty="0">
                <a:solidFill>
                  <a:srgbClr val="B1DCF7"/>
                </a:solidFill>
              </a:rPr>
              <a:t>Bookmark Trusted Sites: </a:t>
            </a:r>
            <a:r>
              <a:rPr lang="en-GB" sz="1600" dirty="0">
                <a:solidFill>
                  <a:srgbClr val="40B9C8"/>
                </a:solidFill>
              </a:rPr>
              <a:t>Use bookmarks to access frequently visited websites. For example – bookmarking bank’s official website. </a:t>
            </a:r>
            <a:endParaRPr lang="en-AE" sz="1600" dirty="0">
              <a:solidFill>
                <a:srgbClr val="40B9C8"/>
              </a:solidFill>
            </a:endParaRPr>
          </a:p>
        </p:txBody>
      </p:sp>
      <p:sp>
        <p:nvSpPr>
          <p:cNvPr id="7" name="TextBox 6">
            <a:extLst>
              <a:ext uri="{FF2B5EF4-FFF2-40B4-BE49-F238E27FC236}">
                <a16:creationId xmlns:a16="http://schemas.microsoft.com/office/drawing/2014/main" id="{8904F820-868A-492E-2B58-3595CFA9E066}"/>
              </a:ext>
            </a:extLst>
          </p:cNvPr>
          <p:cNvSpPr txBox="1"/>
          <p:nvPr/>
        </p:nvSpPr>
        <p:spPr>
          <a:xfrm>
            <a:off x="8431658" y="1855759"/>
            <a:ext cx="3359650" cy="1354217"/>
          </a:xfrm>
          <a:prstGeom prst="rect">
            <a:avLst/>
          </a:prstGeom>
          <a:noFill/>
          <a:ln>
            <a:noFill/>
          </a:ln>
          <a:effectLst>
            <a:outerShdw blurRad="63500" sx="102000" sy="102000" algn="ctr" rotWithShape="0">
              <a:prstClr val="black">
                <a:alpha val="40000"/>
              </a:prstClr>
            </a:outerShdw>
          </a:effectLst>
          <a:scene3d>
            <a:camera prst="orthographicFront">
              <a:rot lat="0" lon="0" rev="0"/>
            </a:camera>
            <a:lightRig rig="chilly" dir="t">
              <a:rot lat="0" lon="0" rev="18480000"/>
            </a:lightRig>
          </a:scene3d>
          <a:sp3d prstMaterial="clear">
            <a:bevelT h="63500" prst="coolSlant"/>
          </a:sp3d>
        </p:spPr>
        <p:txBody>
          <a:bodyPr wrap="square" rtlCol="0">
            <a:spAutoFit/>
          </a:bodyPr>
          <a:lstStyle/>
          <a:p>
            <a:r>
              <a:rPr lang="en-GB" b="1" dirty="0">
                <a:solidFill>
                  <a:srgbClr val="B1DCF7"/>
                </a:solidFill>
              </a:rPr>
              <a:t>Verify SSL Certificates:</a:t>
            </a:r>
            <a:r>
              <a:rPr lang="en-GB" dirty="0">
                <a:solidFill>
                  <a:srgbClr val="B1DCF7"/>
                </a:solidFill>
              </a:rPr>
              <a:t> </a:t>
            </a:r>
            <a:r>
              <a:rPr lang="en-GB" sz="1600" dirty="0">
                <a:solidFill>
                  <a:srgbClr val="40B9C8"/>
                </a:solidFill>
              </a:rPr>
              <a:t>Check site’s security details thoroughly. For example – click the padlock icon on address bar to view certificate information.</a:t>
            </a:r>
            <a:endParaRPr lang="en-AE" sz="1600" dirty="0">
              <a:solidFill>
                <a:srgbClr val="40B9C8"/>
              </a:solidFill>
            </a:endParaRPr>
          </a:p>
        </p:txBody>
      </p:sp>
      <p:sp>
        <p:nvSpPr>
          <p:cNvPr id="8" name="TextBox 7">
            <a:extLst>
              <a:ext uri="{FF2B5EF4-FFF2-40B4-BE49-F238E27FC236}">
                <a16:creationId xmlns:a16="http://schemas.microsoft.com/office/drawing/2014/main" id="{0BB1C09E-B962-2587-0823-7B749D96332B}"/>
              </a:ext>
            </a:extLst>
          </p:cNvPr>
          <p:cNvSpPr txBox="1"/>
          <p:nvPr/>
        </p:nvSpPr>
        <p:spPr>
          <a:xfrm>
            <a:off x="8431658" y="3746369"/>
            <a:ext cx="3359650" cy="1354217"/>
          </a:xfrm>
          <a:prstGeom prst="rect">
            <a:avLst/>
          </a:prstGeom>
          <a:noFill/>
          <a:ln>
            <a:noFill/>
          </a:ln>
          <a:effectLst>
            <a:outerShdw blurRad="63500" sx="102000" sy="102000" algn="ctr" rotWithShape="0">
              <a:prstClr val="black">
                <a:alpha val="40000"/>
              </a:prstClr>
            </a:outerShdw>
          </a:effectLst>
          <a:scene3d>
            <a:camera prst="orthographicFront">
              <a:rot lat="0" lon="0" rev="0"/>
            </a:camera>
            <a:lightRig rig="chilly" dir="t">
              <a:rot lat="0" lon="0" rev="18480000"/>
            </a:lightRig>
          </a:scene3d>
          <a:sp3d prstMaterial="clear">
            <a:bevelT h="63500" prst="coolSlant"/>
          </a:sp3d>
        </p:spPr>
        <p:txBody>
          <a:bodyPr wrap="square" rtlCol="0">
            <a:spAutoFit/>
          </a:bodyPr>
          <a:lstStyle/>
          <a:p>
            <a:r>
              <a:rPr lang="en-GB" b="1" dirty="0">
                <a:solidFill>
                  <a:srgbClr val="B1DCF7"/>
                </a:solidFill>
              </a:rPr>
              <a:t>Update Software:</a:t>
            </a:r>
            <a:r>
              <a:rPr lang="en-GB" dirty="0">
                <a:solidFill>
                  <a:srgbClr val="40B9C8"/>
                </a:solidFill>
              </a:rPr>
              <a:t> </a:t>
            </a:r>
            <a:r>
              <a:rPr lang="en-GB" sz="1600" dirty="0">
                <a:solidFill>
                  <a:srgbClr val="40B9C8"/>
                </a:solidFill>
              </a:rPr>
              <a:t>Ensure that the browsers and security software are up-to-date. For example – regular updates help protect against known vulnerabilities.</a:t>
            </a:r>
            <a:endParaRPr lang="en-AE" sz="1600" dirty="0">
              <a:solidFill>
                <a:srgbClr val="40B9C8"/>
              </a:solidFill>
            </a:endParaRPr>
          </a:p>
        </p:txBody>
      </p:sp>
      <p:pic>
        <p:nvPicPr>
          <p:cNvPr id="12" name="Picture 11">
            <a:extLst>
              <a:ext uri="{FF2B5EF4-FFF2-40B4-BE49-F238E27FC236}">
                <a16:creationId xmlns:a16="http://schemas.microsoft.com/office/drawing/2014/main" id="{B6E7BC15-6914-238A-34E8-9C01F7140D61}"/>
              </a:ext>
            </a:extLst>
          </p:cNvPr>
          <p:cNvPicPr>
            <a:picLocks noChangeAspect="1"/>
          </p:cNvPicPr>
          <p:nvPr/>
        </p:nvPicPr>
        <p:blipFill>
          <a:blip r:embed="rId2"/>
          <a:stretch>
            <a:fillRect/>
          </a:stretch>
        </p:blipFill>
        <p:spPr>
          <a:xfrm>
            <a:off x="1467412" y="3429000"/>
            <a:ext cx="5897526" cy="3166438"/>
          </a:xfrm>
          <a:prstGeom prst="rect">
            <a:avLst/>
          </a:prstGeom>
        </p:spPr>
      </p:pic>
      <p:pic>
        <p:nvPicPr>
          <p:cNvPr id="14" name="Picture 13">
            <a:extLst>
              <a:ext uri="{FF2B5EF4-FFF2-40B4-BE49-F238E27FC236}">
                <a16:creationId xmlns:a16="http://schemas.microsoft.com/office/drawing/2014/main" id="{C7E97BB2-2ACC-D6B3-EF99-EF1B7D8DE29D}"/>
              </a:ext>
            </a:extLst>
          </p:cNvPr>
          <p:cNvPicPr>
            <a:picLocks noChangeAspect="1"/>
          </p:cNvPicPr>
          <p:nvPr/>
        </p:nvPicPr>
        <p:blipFill>
          <a:blip r:embed="rId3"/>
          <a:stretch>
            <a:fillRect/>
          </a:stretch>
        </p:blipFill>
        <p:spPr>
          <a:xfrm>
            <a:off x="6709398" y="4844784"/>
            <a:ext cx="965397" cy="965397"/>
          </a:xfrm>
          <a:prstGeom prst="rect">
            <a:avLst/>
          </a:prstGeom>
        </p:spPr>
      </p:pic>
      <p:pic>
        <p:nvPicPr>
          <p:cNvPr id="15" name="Picture 14">
            <a:extLst>
              <a:ext uri="{FF2B5EF4-FFF2-40B4-BE49-F238E27FC236}">
                <a16:creationId xmlns:a16="http://schemas.microsoft.com/office/drawing/2014/main" id="{EC743D0B-3FAE-BE48-E521-D99BF345BEFE}"/>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Photocopy/>
                    </a14:imgEffect>
                    <a14:imgEffect>
                      <a14:brightnessContrast bright="40000"/>
                    </a14:imgEffect>
                  </a14:imgLayer>
                </a14:imgProps>
              </a:ext>
            </a:extLst>
          </a:blip>
          <a:srcRect l="28527" t="17270" r="28508" b="16756"/>
          <a:stretch/>
        </p:blipFill>
        <p:spPr>
          <a:xfrm rot="1516207">
            <a:off x="-339510" y="3954594"/>
            <a:ext cx="679020" cy="668381"/>
          </a:xfrm>
          <a:prstGeom prst="rect">
            <a:avLst/>
          </a:prstGeom>
        </p:spPr>
      </p:pic>
      <p:pic>
        <p:nvPicPr>
          <p:cNvPr id="16" name="Picture 15">
            <a:extLst>
              <a:ext uri="{FF2B5EF4-FFF2-40B4-BE49-F238E27FC236}">
                <a16:creationId xmlns:a16="http://schemas.microsoft.com/office/drawing/2014/main" id="{4DD2701D-5117-4188-E4B8-B1A2A475F69F}"/>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Photocopy/>
                    </a14:imgEffect>
                    <a14:imgEffect>
                      <a14:brightnessContrast bright="40000"/>
                    </a14:imgEffect>
                  </a14:imgLayer>
                </a14:imgProps>
              </a:ext>
            </a:extLst>
          </a:blip>
          <a:srcRect l="28527" t="17270" r="28508" b="16756"/>
          <a:stretch/>
        </p:blipFill>
        <p:spPr>
          <a:xfrm rot="2836496">
            <a:off x="-219493" y="4464255"/>
            <a:ext cx="906655" cy="892449"/>
          </a:xfrm>
          <a:prstGeom prst="rect">
            <a:avLst/>
          </a:prstGeom>
        </p:spPr>
      </p:pic>
      <p:pic>
        <p:nvPicPr>
          <p:cNvPr id="17" name="Picture 16">
            <a:extLst>
              <a:ext uri="{FF2B5EF4-FFF2-40B4-BE49-F238E27FC236}">
                <a16:creationId xmlns:a16="http://schemas.microsoft.com/office/drawing/2014/main" id="{3081573A-1AC7-A657-486F-5C8034388D2C}"/>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Photocopy/>
                    </a14:imgEffect>
                    <a14:imgEffect>
                      <a14:brightnessContrast bright="40000"/>
                    </a14:imgEffect>
                  </a14:imgLayer>
                </a14:imgProps>
              </a:ext>
            </a:extLst>
          </a:blip>
          <a:srcRect l="28527" t="17270" r="28508" b="16756"/>
          <a:stretch/>
        </p:blipFill>
        <p:spPr>
          <a:xfrm rot="1516207">
            <a:off x="281490" y="4129468"/>
            <a:ext cx="421926" cy="415315"/>
          </a:xfrm>
          <a:prstGeom prst="rect">
            <a:avLst/>
          </a:prstGeom>
        </p:spPr>
      </p:pic>
      <p:pic>
        <p:nvPicPr>
          <p:cNvPr id="18" name="Picture 17">
            <a:extLst>
              <a:ext uri="{FF2B5EF4-FFF2-40B4-BE49-F238E27FC236}">
                <a16:creationId xmlns:a16="http://schemas.microsoft.com/office/drawing/2014/main" id="{9F1A3FA4-C5D2-D48D-EEF4-437A3E79EACD}"/>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Photocopy/>
                    </a14:imgEffect>
                    <a14:imgEffect>
                      <a14:brightnessContrast bright="40000"/>
                    </a14:imgEffect>
                  </a14:imgLayer>
                </a14:imgProps>
              </a:ext>
            </a:extLst>
          </a:blip>
          <a:srcRect l="28527" t="17270" r="28508" b="16756"/>
          <a:stretch/>
        </p:blipFill>
        <p:spPr>
          <a:xfrm rot="20484619">
            <a:off x="-488670" y="5165573"/>
            <a:ext cx="1332082" cy="1311211"/>
          </a:xfrm>
          <a:prstGeom prst="rect">
            <a:avLst/>
          </a:prstGeom>
        </p:spPr>
      </p:pic>
      <p:pic>
        <p:nvPicPr>
          <p:cNvPr id="19" name="Picture 18">
            <a:extLst>
              <a:ext uri="{FF2B5EF4-FFF2-40B4-BE49-F238E27FC236}">
                <a16:creationId xmlns:a16="http://schemas.microsoft.com/office/drawing/2014/main" id="{3448C87D-60CB-B868-80C4-B2F3DD64601B}"/>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Photocopy/>
                    </a14:imgEffect>
                    <a14:imgEffect>
                      <a14:brightnessContrast bright="40000"/>
                    </a14:imgEffect>
                  </a14:imgLayer>
                </a14:imgProps>
              </a:ext>
            </a:extLst>
          </a:blip>
          <a:srcRect l="28527" t="17270" r="28508" b="16756"/>
          <a:stretch/>
        </p:blipFill>
        <p:spPr>
          <a:xfrm rot="1516207">
            <a:off x="492309" y="5140973"/>
            <a:ext cx="352214" cy="346695"/>
          </a:xfrm>
          <a:prstGeom prst="rect">
            <a:avLst/>
          </a:prstGeom>
        </p:spPr>
      </p:pic>
    </p:spTree>
    <p:extLst>
      <p:ext uri="{BB962C8B-B14F-4D97-AF65-F5344CB8AC3E}">
        <p14:creationId xmlns:p14="http://schemas.microsoft.com/office/powerpoint/2010/main" val="1065425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5000">
        <p159:morph option="byObject"/>
      </p:transition>
    </mc:Choice>
    <mc:Fallback xmlns="">
      <p:transition spd="slow" advClick="0" advTm="5000">
        <p:fade/>
      </p:transition>
    </mc:Fallback>
  </mc:AlternateContent>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2.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6224</TotalTime>
  <Words>1219</Words>
  <Application>Microsoft Office PowerPoint</Application>
  <PresentationFormat>Widescreen</PresentationFormat>
  <Paragraphs>152</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Trade Gothic LT Pro</vt:lpstr>
      <vt:lpstr>Trebuchet MS</vt:lpstr>
      <vt:lpstr>Office Theme</vt:lpstr>
      <vt:lpstr>Phishing 101</vt:lpstr>
      <vt:lpstr>PowerPoint Presentation</vt:lpstr>
      <vt:lpstr>What is Phishing ?</vt:lpstr>
      <vt:lpstr>Common Types of Phishing Attacks</vt:lpstr>
      <vt:lpstr>How does Phishing work ?</vt:lpstr>
      <vt:lpstr>Recognizing Phishing Emails</vt:lpstr>
      <vt:lpstr>Prevention against Phishing Emails</vt:lpstr>
      <vt:lpstr>PowerPoint Presentation</vt:lpstr>
      <vt:lpstr>Avoiding Phishing Websites</vt:lpstr>
      <vt:lpstr>Social Engineering Tactics</vt:lpstr>
      <vt:lpstr>Protecting Against Social Engineering</vt:lpstr>
      <vt:lpstr>Case Study</vt:lpstr>
      <vt:lpstr>Impact of Phishing Attacks</vt:lpstr>
      <vt:lpstr>Phishing attacks are a prevalent and serious threat in the digital age, capable of causing significant financial loss, data breaches, and reputational damage. They exploit human vulnerabilities through deceptive emails and messages, tricking individuals into divulging sensitive information or downloading malicious software.  To combat phishing, it is essential to prioritize education and awareness, implement robust security measures, and foster a culture of vigilance. Regular training, verification practices, and up-to-date security protocols are key defences against these attacks.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Sanya Sinha</dc:creator>
  <cp:lastModifiedBy>Akshat Verma</cp:lastModifiedBy>
  <cp:revision>12</cp:revision>
  <dcterms:created xsi:type="dcterms:W3CDTF">2024-07-11T16:49:13Z</dcterms:created>
  <dcterms:modified xsi:type="dcterms:W3CDTF">2025-03-04T18:22:10Z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